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313" r:id="rId4"/>
    <p:sldId id="314" r:id="rId5"/>
    <p:sldId id="257" r:id="rId6"/>
    <p:sldId id="315" r:id="rId7"/>
    <p:sldId id="321" r:id="rId8"/>
    <p:sldId id="320" r:id="rId9"/>
    <p:sldId id="319" r:id="rId10"/>
    <p:sldId id="318" r:id="rId11"/>
    <p:sldId id="317" r:id="rId12"/>
    <p:sldId id="326" r:id="rId13"/>
    <p:sldId id="325" r:id="rId14"/>
    <p:sldId id="316" r:id="rId15"/>
    <p:sldId id="324" r:id="rId16"/>
    <p:sldId id="323" r:id="rId17"/>
    <p:sldId id="330" r:id="rId18"/>
    <p:sldId id="331" r:id="rId19"/>
    <p:sldId id="274" r:id="rId2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400"/>
    <a:srgbClr val="FF9E1D"/>
    <a:srgbClr val="FF9900"/>
    <a:srgbClr val="FF6699"/>
    <a:srgbClr val="996600"/>
    <a:srgbClr val="FF99CC"/>
    <a:srgbClr val="FFCCFF"/>
    <a:srgbClr val="FF99FF"/>
    <a:srgbClr val="66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3" autoAdjust="0"/>
    <p:restoredTop sz="97839" autoAdjust="0"/>
  </p:normalViewPr>
  <p:slideViewPr>
    <p:cSldViewPr>
      <p:cViewPr varScale="1">
        <p:scale>
          <a:sx n="93" d="100"/>
          <a:sy n="93" d="100"/>
        </p:scale>
        <p:origin x="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08" y="84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4E98A97-455A-4C4F-8B04-02BB0626D028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EBEF52-2F76-4542-BCB6-A37331BA8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9" y="2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711B8-2FC1-4BA6-A90F-56F0EDB7D7AA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2" y="4421190"/>
            <a:ext cx="5643563" cy="4189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9" y="8842376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2847-B439-4F57-9939-BD04301E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2847-B439-4F57-9939-BD04301E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7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cteis.com/Training/Registration-General-Info/CTEIS-Training-Evaluati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86200" y="3200400"/>
            <a:ext cx="4953000" cy="2590800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Presented by</a:t>
            </a:r>
          </a:p>
          <a:p>
            <a:pPr marL="118872" indent="0" algn="ctr">
              <a:buNone/>
            </a:pPr>
            <a:endParaRPr lang="en-US" sz="1200" dirty="0">
              <a:latin typeface="Modern No. 20" pitchFamily="18" charset="0"/>
              <a:cs typeface="Arabic Typesetting" pitchFamily="66" charset="-78"/>
            </a:endParaRP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PTD Technology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3001 Coolidge Road Suite 403</a:t>
            </a:r>
          </a:p>
          <a:p>
            <a:pPr marL="118872" indent="0" algn="ctr">
              <a:buNone/>
            </a:pPr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East Lansing, MI 48823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3429"/>
            <a:ext cx="2278665" cy="10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75D4AD7-F26C-4B3D-9E30-3C1B54CACB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86200" y="1447800"/>
            <a:ext cx="4953000" cy="1828800"/>
          </a:xfrm>
          <a:gradFill flip="none" rotWithShape="1">
            <a:gsLst>
              <a:gs pos="0">
                <a:srgbClr val="2CAFFD">
                  <a:shade val="30000"/>
                  <a:satMod val="115000"/>
                </a:srgbClr>
              </a:gs>
              <a:gs pos="50000">
                <a:srgbClr val="2CAFFD">
                  <a:shade val="67500"/>
                  <a:satMod val="115000"/>
                </a:srgbClr>
              </a:gs>
              <a:gs pos="100000">
                <a:srgbClr val="2CAFFD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 anchorCtr="1"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Optimizing Spring Enrollment</a:t>
            </a:r>
            <a:br>
              <a:rPr lang="en-US" sz="4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for Spring Enrollment Data Entry</a:t>
            </a:r>
            <a:endParaRPr lang="en-US" sz="4000" dirty="0">
              <a:solidFill>
                <a:schemeClr val="bg1"/>
              </a:solidFill>
              <a:latin typeface="Georgia" pitchFamily="18" charset="0"/>
              <a:cs typeface="Arabic Typesetting" pitchFamily="66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B676A-D6F7-4737-949C-95194FC742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124200" cy="209875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F07D863-3782-4000-AA52-CFD3C8A1A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Courses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918517-4F09-41B6-95AD-1DAE14F0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412231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List of Courses by Building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Shows all courses operating during the current school year within a selected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7F8BE9-37FE-49AE-AB40-A7D74DD3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85572"/>
            <a:ext cx="4232730" cy="309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Course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verify: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your classes within a building (or PSN) have been entered into CTEIS accurately for the current year.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your course detail fields are accurate.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51BBA-4C9C-4C14-AB88-90FF0F9B7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2362200"/>
            <a:ext cx="4340670" cy="24970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0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C1ECC12-1D1A-49A6-8C19-DF1EE940F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547C6B-F729-4B61-B8BC-D61DB751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It is extremely important that this information is entered correctly as it is used to: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Update MSDS supplemental data.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Allow Follow-Up reporters to contact students.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F8260-760F-4E52-9EEE-A0B2311F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18159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Students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From this screen,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new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/ Review pre-existing student records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View student enrollment history and segment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AD72F-5392-4E19-8F52-67748A6F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95977"/>
            <a:ext cx="2441448" cy="255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1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2DB670-1214-4419-9B69-675A12C22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1AAE23-1B93-4766-8475-FB1996C2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71650"/>
            <a:ext cx="4058439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Check UIC Button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Allows you to verify student UICs without saving records.</a:t>
            </a:r>
            <a:endParaRPr lang="en-US" sz="600" dirty="0">
              <a:latin typeface="Modern No. 20" pitchFamily="18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Bad UIC by Building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Shows the UIC, student name, gender, date of birth, and UIC errors of all enrolled students within a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4CD02-7C33-4145-B990-349C2B4F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495800"/>
            <a:ext cx="8801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to: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Locate and print students who do not pass the 4483 validation </a:t>
            </a:r>
            <a:r>
              <a:rPr lang="en-US" sz="1800">
                <a:latin typeface="Modern No. 20" pitchFamily="18" charset="0"/>
              </a:rPr>
              <a:t>check.</a:t>
            </a:r>
            <a:endParaRPr lang="en-US" sz="1800" dirty="0">
              <a:latin typeface="Modern No. 20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41C97-B9FA-4960-BD51-F3CE7AEB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3239" y="3859010"/>
            <a:ext cx="4590261" cy="16409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1B446-9502-4872-9F6C-BB8BD2EA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624" y="1905000"/>
            <a:ext cx="2019582" cy="1505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38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B645FCF-DA80-4364-ADD4-0AA63C5F7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398409-DB14-47D9-B761-D0FA5FD4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71650"/>
            <a:ext cx="8077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Expired MSDS Check Date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a list of students who have not been updated within the MSDS.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CC193-6ED5-4CA1-9301-11932E5E3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953000"/>
            <a:ext cx="872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verify: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all student core fields match the records within the MSDS.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B0ADB-8AE6-4AAC-9CA5-450F455A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553" y="2614539"/>
            <a:ext cx="5318794" cy="22804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9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CEEA049-6949-4877-9F59-17B0C396B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Import Students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E89763-708C-4649-A43F-3D907CD7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4" y="1771650"/>
            <a:ext cx="7105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CTEIS allows you to import student demographic details from a Student Management System.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319C502-7180-4AC1-9475-F79C6A04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21555"/>
            <a:ext cx="4495800" cy="38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Student/Course/</a:t>
            </a:r>
            <a:r>
              <a:rPr lang="en-US" sz="2000" b="1" dirty="0" err="1">
                <a:latin typeface="Modern No. 20" pitchFamily="18" charset="0"/>
              </a:rPr>
              <a:t>Enr</a:t>
            </a:r>
            <a:r>
              <a:rPr lang="en-US" sz="2000" b="1" dirty="0">
                <a:latin typeface="Modern No. 20" pitchFamily="18" charset="0"/>
              </a:rPr>
              <a:t>. Import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Select the building you wish to import student information into.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Beneath </a:t>
            </a:r>
            <a:r>
              <a:rPr lang="en-US" sz="2000" b="1" dirty="0">
                <a:latin typeface="Modern No. 20" pitchFamily="18" charset="0"/>
              </a:rPr>
              <a:t>Import Students/ Buildings/ Grades</a:t>
            </a:r>
            <a:r>
              <a:rPr lang="en-US" sz="2000" dirty="0">
                <a:latin typeface="Modern No. 20" pitchFamily="18" charset="0"/>
              </a:rPr>
              <a:t>, click the “Choose File…” link: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Browse for your import file.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Click the “Import Records” button.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Review import information and click “Process Students / Enrollments” when ready.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E8BB7C-4171-4BCB-A688-6AC0F286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14650"/>
            <a:ext cx="3048000" cy="164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4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1F69F1-E005-4B9B-82D1-E6E71BFAF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Enrollment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3EDB9-935F-450E-B808-DF6261B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CTEIS offers a variety of tools to help you manage your student enrollments.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78AD8-E02D-4C1B-8FBF-99AEF11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518159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Manage Enrollment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 take a variety of actions: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Enroll students in courses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student enrollment information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/ transfer enrolled students from one class to another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Print a class list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Input student grades</a:t>
            </a:r>
          </a:p>
          <a:p>
            <a:pPr marL="914400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Check the segments students are enrolled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D05DF-D44C-430A-95CE-5496BD02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2441448" cy="255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7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DD3DA5-2051-498A-8375-4B37C3EF7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Enrollment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2FCE6C-F3EC-4A35-9C29-1405752E1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676400"/>
            <a:ext cx="834390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Class Student List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Contains segment information, grades, and student enter and exit dates for courses operating within a selected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2BBD9-147E-42D3-A367-E4E1B672E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015228"/>
            <a:ext cx="3848100" cy="33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obtain teacher sign-off and verify: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your students have been enrolled into the correct courses for the current year.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your courses offer the 12 segments required for your students to become completers.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8501A-BF6A-4CB6-A1EB-EE149EA31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2629"/>
            <a:ext cx="4613745" cy="1937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4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8F0D1D1-BC8E-4B47-8BF8-893FF28D8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Enrollment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F02384-2A06-49D8-85A2-4DD4F527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71650"/>
            <a:ext cx="5486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Program Enrollment History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the historical information of all students enrolled within a selected program.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Includes segment profiles.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99482-8F90-4B60-955C-589BB975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8648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</a:p>
          <a:p>
            <a:pPr marL="30163" lvl="1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1800" b="1" dirty="0">
                <a:latin typeface="Modern No. 20" pitchFamily="18" charset="0"/>
              </a:rPr>
              <a:t>      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Student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verify that:</a:t>
            </a:r>
          </a:p>
          <a:p>
            <a:pPr marL="747713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students have been enrolled into the correct courses for the current year.</a:t>
            </a:r>
          </a:p>
          <a:p>
            <a:pPr marL="747713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Your courses offer the 12 segments required for your students to become completers.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62681-E733-490F-B4E9-C83063A6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856639" cy="550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E7353-5435-452C-899A-8196F1FC4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56825"/>
            <a:ext cx="4815485" cy="1467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0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84DA1BF-F1F1-4AC3-B267-A3E3BC0C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Validate Enrollment Data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46E28E-0589-42DA-8EF7-3E7346F7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1771650"/>
            <a:ext cx="50196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Run validation early and frequently to alert yourself to student data issues that may take time to resolve, and to also gain access to helpful reports.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67D4209-CA7C-4CB7-BF86-018FC7ED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3124200"/>
            <a:ext cx="53339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2000" b="1" dirty="0">
                <a:latin typeface="Modern No. 20" pitchFamily="18" charset="0"/>
              </a:rPr>
              <a:t>Enrollment Completion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</a:t>
            </a:r>
            <a:r>
              <a:rPr lang="en-US" sz="2000" b="1" dirty="0">
                <a:latin typeface="Modern No. 20" pitchFamily="18" charset="0"/>
              </a:rPr>
              <a:t>4483 Rpt</a:t>
            </a:r>
            <a:r>
              <a:rPr lang="en-US" sz="2000" dirty="0">
                <a:latin typeface="Modern No. 20" pitchFamily="18" charset="0"/>
              </a:rPr>
              <a:t> and </a:t>
            </a:r>
            <a:r>
              <a:rPr lang="en-US" sz="2000" b="1" dirty="0">
                <a:latin typeface="Modern No. 20" pitchFamily="18" charset="0"/>
              </a:rPr>
              <a:t>4483 Std</a:t>
            </a:r>
            <a:r>
              <a:rPr lang="en-US" sz="2000" dirty="0">
                <a:latin typeface="Modern No. 20" pitchFamily="18" charset="0"/>
              </a:rPr>
              <a:t> buttons provide a summary of enrollment counts.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</a:t>
            </a:r>
            <a:r>
              <a:rPr lang="en-US" sz="2000" b="1" dirty="0">
                <a:latin typeface="Modern No. 20" pitchFamily="18" charset="0"/>
              </a:rPr>
              <a:t>CompA </a:t>
            </a:r>
            <a:r>
              <a:rPr lang="en-US" sz="2000" dirty="0">
                <a:latin typeface="Modern No. 20" pitchFamily="18" charset="0"/>
              </a:rPr>
              <a:t>button lists the segments students have completed or are expected to earn credit for.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These reports can help you determine: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That your student enrollment information was entered properly.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Which students will become Concentrators or Completers at the end of the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EEE15-4FC4-4776-98D4-7613DB69B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3587241" cy="2209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B856-FBC2-47BA-8E45-FEA43DB0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41" y="1905000"/>
            <a:ext cx="3505202" cy="2002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1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2" y="3962401"/>
            <a:ext cx="3928246" cy="2516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dern No. 20" pitchFamily="18" charset="0"/>
              </a:rPr>
              <a:t>Questions?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8218" y="4114800"/>
            <a:ext cx="4084782" cy="2209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1600" dirty="0">
              <a:solidFill>
                <a:schemeClr val="bg1"/>
              </a:solidFill>
              <a:latin typeface="Modern No. 20" pitchFamily="18" charset="0"/>
            </a:endParaRPr>
          </a:p>
          <a:p>
            <a:pPr marL="111125" indent="-111125" algn="ctr" eaLnBrk="1" hangingPunct="1"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</a:rPr>
              <a:t>Don’t forget to fill out our Training Evaluation Form at</a:t>
            </a:r>
          </a:p>
          <a:p>
            <a:pPr algn="ctr" eaLnBrk="1" hangingPunct="1">
              <a:buFontTx/>
              <a:buNone/>
              <a:defRPr/>
            </a:pPr>
            <a:endParaRPr lang="en-US" sz="1200" dirty="0">
              <a:solidFill>
                <a:schemeClr val="bg1"/>
              </a:solidFill>
              <a:latin typeface="Modern No. 20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u="sng" dirty="0">
                <a:solidFill>
                  <a:schemeClr val="accent6"/>
                </a:solidFill>
                <a:latin typeface="Modern No. 20" pitchFamily="18" charset="0"/>
                <a:hlinkClick r:id="rId3"/>
              </a:rPr>
              <a:t>support.cteis.com</a:t>
            </a:r>
            <a:endParaRPr lang="en-US" sz="2400" u="sng" dirty="0">
              <a:solidFill>
                <a:schemeClr val="accent6"/>
              </a:solidFill>
              <a:latin typeface="Modern No. 20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5000" y="27432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odern No. 20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uiExpand="1" build="p" autoUpdateAnimBg="0" advAuto="1000"/>
      <p:bldP spid="225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9ADDE5-A3C2-4143-8F3F-ECFEB84B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49054"/>
            <a:ext cx="3200400" cy="165654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89FACF1-5417-4B96-ACC5-184193A6C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What’s New This Spring?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76E197-D9E9-4C2B-8E0D-B3B853C85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62101"/>
            <a:ext cx="8458200" cy="499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ts val="100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latin typeface="Modern No. 20" pitchFamily="18" charset="0"/>
              </a:rPr>
              <a:t>Remember: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Spring Enrollment due to CEPD Administrators June 24</a:t>
            </a:r>
            <a:r>
              <a:rPr lang="en-US" sz="2400" baseline="30000" dirty="0">
                <a:latin typeface="Modern No. 20" pitchFamily="18" charset="0"/>
              </a:rPr>
              <a:t>th</a:t>
            </a:r>
            <a:r>
              <a:rPr lang="en-US" sz="2400" dirty="0">
                <a:latin typeface="Modern No. 20" pitchFamily="18" charset="0"/>
              </a:rPr>
              <a:t>, 2021.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EMC/Dual Enrollment and work-based learning is also due at this time.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Preliminary credentials due June 24</a:t>
            </a:r>
            <a:r>
              <a:rPr lang="en-US" sz="2000" baseline="30000" dirty="0">
                <a:latin typeface="Modern No. 20" pitchFamily="18" charset="0"/>
              </a:rPr>
              <a:t>th</a:t>
            </a:r>
            <a:r>
              <a:rPr lang="en-US" sz="2000" dirty="0">
                <a:latin typeface="Modern No. 20" pitchFamily="18" charset="0"/>
              </a:rPr>
              <a:t>; Final credentials due August 31</a:t>
            </a:r>
            <a:r>
              <a:rPr lang="en-US" sz="2000" baseline="30000" dirty="0">
                <a:latin typeface="Modern No. 20" pitchFamily="18" charset="0"/>
              </a:rPr>
              <a:t>st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latin typeface="Modern No. 20" pitchFamily="18" charset="0"/>
              </a:rPr>
              <a:t>Students need to be enrolled in classes by May 14</a:t>
            </a:r>
            <a:r>
              <a:rPr lang="en-US" sz="2400" b="1" u="sng" baseline="30000" dirty="0">
                <a:latin typeface="Modern No. 20" pitchFamily="18" charset="0"/>
              </a:rPr>
              <a:t>th</a:t>
            </a:r>
            <a:r>
              <a:rPr lang="en-US" sz="2400" dirty="0">
                <a:latin typeface="Modern No. 20" pitchFamily="18" charset="0"/>
              </a:rPr>
              <a:t> so OCTE can match records to the MSDS.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dirty="0">
                <a:latin typeface="Modern No. 20" pitchFamily="18" charset="0"/>
              </a:rPr>
              <a:t>Reports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2000" dirty="0">
                <a:latin typeface="Modern No. 20" pitchFamily="18" charset="0"/>
              </a:rPr>
              <a:t> Building Exports can help you review enrollments.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latin typeface="Modern No. 20" pitchFamily="18" charset="0"/>
              </a:rPr>
              <a:t>Attempt to maximize the number of Completers and Concentrators your programs produce: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b="1" dirty="0">
                <a:latin typeface="Modern No. 20" pitchFamily="18" charset="0"/>
              </a:rPr>
              <a:t>Concentrators:</a:t>
            </a:r>
            <a:r>
              <a:rPr lang="en-US" sz="2000" dirty="0">
                <a:latin typeface="Modern No. 20" pitchFamily="18" charset="0"/>
              </a:rPr>
              <a:t> Have completed at least</a:t>
            </a:r>
            <a:br>
              <a:rPr lang="en-US" sz="2000" dirty="0">
                <a:latin typeface="Modern No. 20" pitchFamily="18" charset="0"/>
              </a:rPr>
            </a:br>
            <a:r>
              <a:rPr lang="en-US" sz="2000" dirty="0">
                <a:latin typeface="Modern No. 20" pitchFamily="18" charset="0"/>
              </a:rPr>
              <a:t>8 segments (2.0 grade or higher).</a:t>
            </a:r>
          </a:p>
          <a:p>
            <a:pPr lvl="1" eaLnBrk="1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 b="1" dirty="0">
                <a:latin typeface="Modern No. 20" pitchFamily="18" charset="0"/>
              </a:rPr>
              <a:t>Completers:</a:t>
            </a:r>
            <a:r>
              <a:rPr lang="en-US" sz="2000" dirty="0">
                <a:latin typeface="Modern No. 20" pitchFamily="18" charset="0"/>
              </a:rPr>
              <a:t> Have completed all</a:t>
            </a:r>
            <a:br>
              <a:rPr lang="en-US" sz="2000" dirty="0">
                <a:latin typeface="Modern No. 20" pitchFamily="18" charset="0"/>
              </a:rPr>
            </a:br>
            <a:r>
              <a:rPr lang="en-US" sz="2000" dirty="0">
                <a:latin typeface="Modern No. 20" pitchFamily="18" charset="0"/>
              </a:rPr>
              <a:t>12 segments (2.0 grade or higher).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defRPr/>
            </a:pPr>
            <a:endParaRPr lang="en-US" sz="2000" dirty="0"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3C7217C-41CE-4533-A179-1BD7CA8E7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Spring Enrollment Data Collection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CFE8D-1093-4160-8E94-36EABB95C3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19400"/>
            <a:ext cx="5257800" cy="3352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What do I need to verify?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8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CTE course sections are entered accurately.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Teachers are properly assigned to classes.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Students have valid UICs.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Students are enrolled in the correct courses and will receive the segments they need.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Credentials are linked to students correctly.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000" dirty="0">
                <a:latin typeface="Modern No. 20" pitchFamily="18" charset="0"/>
              </a:rPr>
              <a:t>Work based learning experiences are recorded.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735D39-227C-4626-8140-A810350A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8025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Spring Enrollment data determines how funds will be distributed next year.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D9CB2-1CD7-4835-A6EA-EC1D2038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049054"/>
            <a:ext cx="3200400" cy="16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D7268-3428-47F5-A03D-EFA9AE7F4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Optimizing Spring Enrollment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6D298F-1638-43DA-9E45-3FA338004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2438400"/>
            <a:ext cx="3733801" cy="3733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We will review entry of: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800" dirty="0">
              <a:latin typeface="Modern No. 20" pitchFamily="18" charset="0"/>
            </a:endParaRPr>
          </a:p>
          <a:p>
            <a:pPr marL="569913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200" dirty="0">
                <a:latin typeface="Modern No. 20" pitchFamily="18" charset="0"/>
              </a:rPr>
              <a:t>Courses</a:t>
            </a:r>
          </a:p>
          <a:p>
            <a:pPr marL="569913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200" dirty="0">
                <a:latin typeface="Modern No. 20" pitchFamily="18" charset="0"/>
              </a:rPr>
              <a:t>Students</a:t>
            </a:r>
          </a:p>
          <a:p>
            <a:pPr marL="569913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200" dirty="0">
                <a:latin typeface="Modern No. 20" pitchFamily="18" charset="0"/>
              </a:rPr>
              <a:t>Enrollments</a:t>
            </a:r>
          </a:p>
          <a:p>
            <a:pPr marL="569913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200" dirty="0">
                <a:latin typeface="Modern No. 20" pitchFamily="18" charset="0"/>
              </a:rPr>
              <a:t>Importing data</a:t>
            </a:r>
          </a:p>
          <a:p>
            <a:pPr marL="569913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2200" dirty="0">
                <a:latin typeface="Modern No. 20" pitchFamily="18" charset="0"/>
              </a:rPr>
              <a:t>Reports that will help you verify your entries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44797-A12A-4F1A-B699-9DB57DCB1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514600"/>
            <a:ext cx="329184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F48E717-E9A5-4E7D-839D-4FCA628B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7802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CTEIS includes many tools and features to assist with data entry and verification.</a:t>
            </a:r>
          </a:p>
        </p:txBody>
      </p:sp>
    </p:spTree>
    <p:extLst>
      <p:ext uri="{BB962C8B-B14F-4D97-AF65-F5344CB8AC3E}">
        <p14:creationId xmlns:p14="http://schemas.microsoft.com/office/powerpoint/2010/main" val="39853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45B6FE1-CD9F-4046-8E53-E2F677E5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2393"/>
            <a:ext cx="1701393" cy="26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B1A1D11-C1F9-4D51-9E7E-D132A9D14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76313"/>
            <a:ext cx="7772400" cy="547687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Modern No. 20" pitchFamily="18" charset="0"/>
              </a:rPr>
              <a:t>Help Is Available</a:t>
            </a:r>
            <a:endParaRPr lang="en-US" sz="32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4995EEA-46BE-4FF0-979E-748EBD2A7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350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en-US" sz="2400" u="sng" kern="0" dirty="0">
                <a:latin typeface="Modern No. 20" pitchFamily="18" charset="0"/>
              </a:rPr>
              <a:t>Technical Help</a:t>
            </a:r>
          </a:p>
          <a:p>
            <a:pPr indent="-225425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Modern No. 20" pitchFamily="18" charset="0"/>
              </a:rPr>
              <a:t>For technical questions regarding data collection</a:t>
            </a:r>
          </a:p>
          <a:p>
            <a:pPr indent="-225425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Modern No. 20" pitchFamily="18" charset="0"/>
              </a:rPr>
              <a:t>If you need assistance with   importing or entering data</a:t>
            </a:r>
          </a:p>
          <a:p>
            <a:pPr indent="-225425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>
                <a:latin typeface="Modern No. 20" pitchFamily="18" charset="0"/>
              </a:rPr>
              <a:t>For any issues relating to CTEIS operations or usage</a:t>
            </a:r>
            <a:endParaRPr lang="en-US" sz="2000" kern="0" dirty="0">
              <a:latin typeface="Modern No. 20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PTD Help Desk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cteis.help@PTDtechnology.com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(800) 203-0614 or (517) 333-9363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Ext. 128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F96F5CB-52B5-4483-B7DA-22249EE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0"/>
            <a:ext cx="335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en-US" sz="2400" u="sng" kern="0" dirty="0">
                <a:latin typeface="Modern No. 20" pitchFamily="18" charset="0"/>
              </a:rPr>
              <a:t>Policy Help</a:t>
            </a:r>
            <a:endParaRPr lang="en-US" sz="2000" kern="0" dirty="0">
              <a:latin typeface="Modern No. 20" pitchFamily="18" charset="0"/>
            </a:endParaRPr>
          </a:p>
          <a:p>
            <a:pPr indent="-225425" eaLnBrk="1" hangingPunct="1">
              <a:spcBef>
                <a:spcPts val="5400"/>
              </a:spcBef>
              <a:spcAft>
                <a:spcPts val="7200"/>
              </a:spcAft>
            </a:pPr>
            <a:r>
              <a:rPr lang="en-US" sz="1800" kern="0" dirty="0">
                <a:latin typeface="Modern No. 20" pitchFamily="18" charset="0"/>
              </a:rPr>
              <a:t>For direct questions regarding OCTE policy issues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Joan Church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ChurchJ@michigan.gov</a:t>
            </a:r>
          </a:p>
          <a:p>
            <a:pPr algn="ctr" eaLnBrk="1" hangingPunct="1">
              <a:buFontTx/>
              <a:buNone/>
            </a:pPr>
            <a:r>
              <a:rPr lang="en-US" sz="2000" kern="0" dirty="0">
                <a:latin typeface="Modern No. 20" pitchFamily="18" charset="0"/>
              </a:rPr>
              <a:t>(517) 335-0360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  <p:bldP spid="1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203D755-EE99-4B34-9A0F-0626317C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Manage Courses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594A6A-9183-495A-801B-5311BB49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1828800"/>
            <a:ext cx="784860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Use an instructional design form when entering courses.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Building reporters are </a:t>
            </a:r>
            <a:r>
              <a:rPr lang="en-US" u="sng" dirty="0">
                <a:latin typeface="Modern No. 20" pitchFamily="18" charset="0"/>
                <a:cs typeface="Arial" pitchFamily="34" charset="0"/>
              </a:rPr>
              <a:t>never</a:t>
            </a:r>
            <a:r>
              <a:rPr lang="en-US" dirty="0">
                <a:latin typeface="Modern No. 20" pitchFamily="18" charset="0"/>
                <a:cs typeface="Arial" pitchFamily="34" charset="0"/>
              </a:rPr>
              <a:t> responsible for determining class details or segment information.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D9ECE0-11A3-4632-9AF4-64B9E837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76600"/>
            <a:ext cx="49529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Look for the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 link.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Click on </a:t>
            </a:r>
            <a:r>
              <a:rPr lang="en-US" sz="2000" b="1" dirty="0">
                <a:latin typeface="Modern No. 20" pitchFamily="18" charset="0"/>
              </a:rPr>
              <a:t>Manage Courses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Here you may: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Add a new course section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Edit individual course sections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Copy course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F9BD1-5C1F-4958-834D-7E4B146C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6858"/>
            <a:ext cx="2441945" cy="255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1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B52F235-8996-4A9C-B060-18609C28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Mass Course Edits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DD9BB6-CF3B-43D9-959E-AF2820FD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8288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Mass Course Edits allow you to update multiple records simultaneously.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3C07A-65FF-4BB3-A0E4-2A82DAC7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7000"/>
            <a:ext cx="518159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Mass Course Edits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fields you may mass edit include: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Beginning and ending dates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Semester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Virtual delivery mode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High school credits earned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College credits earned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You may also </a:t>
            </a:r>
            <a:r>
              <a:rPr lang="en-US" sz="2000" u="sng" dirty="0">
                <a:latin typeface="Modern No. 20" pitchFamily="18" charset="0"/>
              </a:rPr>
              <a:t>Mass Deactivate</a:t>
            </a:r>
            <a:r>
              <a:rPr lang="en-US" sz="2000" dirty="0">
                <a:latin typeface="Modern No. 20" pitchFamily="18" charset="0"/>
              </a:rPr>
              <a:t> courses using this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8E29-C850-4A11-AB94-CCF5AEF8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3010177"/>
            <a:ext cx="2441448" cy="255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91D898EF-E4B2-4D1F-904B-288605B6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Import Courses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C609F84-4A03-40D1-AEED-2D30BEDF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4" y="1771650"/>
            <a:ext cx="737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CTEIS allows you to import course details from a Student Management System.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9C008AE-B282-4683-B648-7FB292E5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21555"/>
            <a:ext cx="4495800" cy="38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Data Entry</a:t>
            </a:r>
            <a:r>
              <a:rPr lang="en-US" sz="2000" dirty="0">
                <a:latin typeface="Modern No. 20" pitchFamily="18" charset="0"/>
              </a:rPr>
              <a:t>, then </a:t>
            </a:r>
            <a:r>
              <a:rPr lang="en-US" sz="2000" b="1" dirty="0">
                <a:latin typeface="Modern No. 20" pitchFamily="18" charset="0"/>
              </a:rPr>
              <a:t>Student/Course/</a:t>
            </a:r>
            <a:r>
              <a:rPr lang="en-US" sz="2000" b="1" dirty="0" err="1">
                <a:latin typeface="Modern No. 20" pitchFamily="18" charset="0"/>
              </a:rPr>
              <a:t>Enr</a:t>
            </a:r>
            <a:r>
              <a:rPr lang="en-US" sz="2000" b="1" dirty="0">
                <a:latin typeface="Modern No. 20" pitchFamily="18" charset="0"/>
              </a:rPr>
              <a:t>. Import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Select the building you wish to import course information into.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Beneath </a:t>
            </a:r>
            <a:r>
              <a:rPr lang="en-US" sz="2000" b="1" dirty="0">
                <a:latin typeface="Modern No. 20" pitchFamily="18" charset="0"/>
              </a:rPr>
              <a:t>Import Courses</a:t>
            </a:r>
            <a:r>
              <a:rPr lang="en-US" sz="2000" dirty="0">
                <a:latin typeface="Modern No. 20" pitchFamily="18" charset="0"/>
              </a:rPr>
              <a:t>, click the “Choose File…” link: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Browse for your import file.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Click the “Import Records” button.</a:t>
            </a:r>
          </a:p>
          <a:p>
            <a:pPr marL="688975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Review import information and click “Add Courses” when ready.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62889-9954-43FF-A1F8-DAB66EE3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95600"/>
            <a:ext cx="3048000" cy="1369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1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41698DF-1EA5-431B-A32D-681EDCD5D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Modern No. 20" pitchFamily="18" charset="0"/>
              </a:rPr>
              <a:t>Review Courses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F8548-802C-41EE-9D14-211AF31A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47850"/>
            <a:ext cx="4038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Instructional Design Reports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 the courses operating during a selected year.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3F2C1-D65D-429E-81E3-47C9056A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Course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verify: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1800" dirty="0">
                <a:latin typeface="Modern No. 20" pitchFamily="18" charset="0"/>
              </a:rPr>
              <a:t>That your classes have been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tabLst>
                <a:tab pos="463550" algn="l"/>
              </a:tabLst>
              <a:defRPr/>
            </a:pPr>
            <a:r>
              <a:rPr lang="en-US" sz="1800" dirty="0">
                <a:latin typeface="Modern No. 20" pitchFamily="18" charset="0"/>
              </a:rPr>
              <a:t>    entered into CTEIS accurately for the current year.</a:t>
            </a:r>
          </a:p>
          <a:p>
            <a:pPr marL="795338" lvl="2" indent="-331788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1800" dirty="0">
                <a:latin typeface="Modern No. 20" pitchFamily="18" charset="0"/>
              </a:rPr>
              <a:t>That your courses offer the 12 segments required for your programs to produce completers.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AB1AF-AD8D-461D-B84F-0CAF9E67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95" y="2286000"/>
            <a:ext cx="4249266" cy="34969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7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10274</TotalTime>
  <Words>1249</Words>
  <Application>Microsoft Office PowerPoint</Application>
  <PresentationFormat>On-screen Show (4:3)</PresentationFormat>
  <Paragraphs>169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</vt:lpstr>
      <vt:lpstr>Modern No. 20</vt:lpstr>
      <vt:lpstr>Times New Roman</vt:lpstr>
      <vt:lpstr>Wingdings</vt:lpstr>
      <vt:lpstr>Wingdings 2</vt:lpstr>
      <vt:lpstr>Default Design</vt:lpstr>
      <vt:lpstr>Optimizing Spring Enrollment for Spring Enrollment Data Entry</vt:lpstr>
      <vt:lpstr>What’s New This Spring?</vt:lpstr>
      <vt:lpstr>Spring Enrollment Data Collection</vt:lpstr>
      <vt:lpstr>Optimizing Spring Enrollment</vt:lpstr>
      <vt:lpstr>Help Is Available</vt:lpstr>
      <vt:lpstr>Manage Courses</vt:lpstr>
      <vt:lpstr>Mass Course Edits</vt:lpstr>
      <vt:lpstr>Import Courses</vt:lpstr>
      <vt:lpstr>Review Courses</vt:lpstr>
      <vt:lpstr>Review Courses</vt:lpstr>
      <vt:lpstr>Manage Students</vt:lpstr>
      <vt:lpstr>Review Students</vt:lpstr>
      <vt:lpstr>Review Students</vt:lpstr>
      <vt:lpstr>Import Students</vt:lpstr>
      <vt:lpstr>Manage Enrollment</vt:lpstr>
      <vt:lpstr>Review Enrollment</vt:lpstr>
      <vt:lpstr>Review Enrollment</vt:lpstr>
      <vt:lpstr>Validate Enrollment Data</vt:lpstr>
      <vt:lpstr>Questions?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Mare Somniorum</cp:lastModifiedBy>
  <cp:revision>408</cp:revision>
  <cp:lastPrinted>2015-09-04T15:09:18Z</cp:lastPrinted>
  <dcterms:created xsi:type="dcterms:W3CDTF">2011-09-30T11:45:47Z</dcterms:created>
  <dcterms:modified xsi:type="dcterms:W3CDTF">2021-03-09T22:14:44Z</dcterms:modified>
</cp:coreProperties>
</file>