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notesMasterIdLst>
    <p:notesMasterId r:id="rId9"/>
  </p:notesMasterIdLst>
  <p:sldIdLst>
    <p:sldId id="256" r:id="rId2"/>
    <p:sldId id="262" r:id="rId3"/>
    <p:sldId id="303" r:id="rId4"/>
    <p:sldId id="258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B80615-11B5-4E9C-8B1E-20F92225E066}" v="3" dt="2020-09-22T13:56:53.0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329" autoAdjust="0"/>
  </p:normalViewPr>
  <p:slideViewPr>
    <p:cSldViewPr snapToGrid="0">
      <p:cViewPr varScale="1">
        <p:scale>
          <a:sx n="72" d="100"/>
          <a:sy n="72" d="100"/>
        </p:scale>
        <p:origin x="9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, Yincheng (MDE)" userId="0003f851-d74e-490d-a68f-ff93d6e1fc65" providerId="ADAL" clId="{2BB80615-11B5-4E9C-8B1E-20F92225E066}"/>
    <pc:docChg chg="undo redo custSel addSld delSld modSld sldOrd">
      <pc:chgData name="Ye, Yincheng (MDE)" userId="0003f851-d74e-490d-a68f-ff93d6e1fc65" providerId="ADAL" clId="{2BB80615-11B5-4E9C-8B1E-20F92225E066}" dt="2020-09-22T15:03:59.340" v="681" actId="20577"/>
      <pc:docMkLst>
        <pc:docMk/>
      </pc:docMkLst>
      <pc:sldChg chg="modSp mod">
        <pc:chgData name="Ye, Yincheng (MDE)" userId="0003f851-d74e-490d-a68f-ff93d6e1fc65" providerId="ADAL" clId="{2BB80615-11B5-4E9C-8B1E-20F92225E066}" dt="2020-09-22T13:37:50.815" v="3" actId="1076"/>
        <pc:sldMkLst>
          <pc:docMk/>
          <pc:sldMk cId="977399905" sldId="256"/>
        </pc:sldMkLst>
        <pc:spChg chg="mod">
          <ac:chgData name="Ye, Yincheng (MDE)" userId="0003f851-d74e-490d-a68f-ff93d6e1fc65" providerId="ADAL" clId="{2BB80615-11B5-4E9C-8B1E-20F92225E066}" dt="2020-09-22T13:37:50.815" v="3" actId="1076"/>
          <ac:spMkLst>
            <pc:docMk/>
            <pc:sldMk cId="977399905" sldId="256"/>
            <ac:spMk id="2" creationId="{0E9715E0-F64F-48F5-95B6-4F521159C503}"/>
          </ac:spMkLst>
        </pc:spChg>
      </pc:sldChg>
      <pc:sldChg chg="modSp mod">
        <pc:chgData name="Ye, Yincheng (MDE)" userId="0003f851-d74e-490d-a68f-ff93d6e1fc65" providerId="ADAL" clId="{2BB80615-11B5-4E9C-8B1E-20F92225E066}" dt="2020-09-22T13:43:40.181" v="181" actId="113"/>
        <pc:sldMkLst>
          <pc:docMk/>
          <pc:sldMk cId="863674752" sldId="257"/>
        </pc:sldMkLst>
        <pc:spChg chg="mod">
          <ac:chgData name="Ye, Yincheng (MDE)" userId="0003f851-d74e-490d-a68f-ff93d6e1fc65" providerId="ADAL" clId="{2BB80615-11B5-4E9C-8B1E-20F92225E066}" dt="2020-09-22T13:43:40.181" v="181" actId="113"/>
          <ac:spMkLst>
            <pc:docMk/>
            <pc:sldMk cId="863674752" sldId="257"/>
            <ac:spMk id="2" creationId="{FBA57804-11C0-4D5C-B80B-D538DEFD2D6D}"/>
          </ac:spMkLst>
        </pc:spChg>
        <pc:spChg chg="mod">
          <ac:chgData name="Ye, Yincheng (MDE)" userId="0003f851-d74e-490d-a68f-ff93d6e1fc65" providerId="ADAL" clId="{2BB80615-11B5-4E9C-8B1E-20F92225E066}" dt="2020-09-22T13:41:03.619" v="86" actId="1076"/>
          <ac:spMkLst>
            <pc:docMk/>
            <pc:sldMk cId="863674752" sldId="257"/>
            <ac:spMk id="3" creationId="{E516E6B0-5326-4D2E-9054-D724D7869146}"/>
          </ac:spMkLst>
        </pc:spChg>
      </pc:sldChg>
      <pc:sldChg chg="modSp mod ord">
        <pc:chgData name="Ye, Yincheng (MDE)" userId="0003f851-d74e-490d-a68f-ff93d6e1fc65" providerId="ADAL" clId="{2BB80615-11B5-4E9C-8B1E-20F92225E066}" dt="2020-09-22T15:03:59.340" v="681" actId="20577"/>
        <pc:sldMkLst>
          <pc:docMk/>
          <pc:sldMk cId="4277299514" sldId="258"/>
        </pc:sldMkLst>
        <pc:spChg chg="mod">
          <ac:chgData name="Ye, Yincheng (MDE)" userId="0003f851-d74e-490d-a68f-ff93d6e1fc65" providerId="ADAL" clId="{2BB80615-11B5-4E9C-8B1E-20F92225E066}" dt="2020-09-22T13:43:34.900" v="180" actId="113"/>
          <ac:spMkLst>
            <pc:docMk/>
            <pc:sldMk cId="4277299514" sldId="258"/>
            <ac:spMk id="2" creationId="{9ECFD1E4-CBBC-4A82-B2D8-279A94F08BC6}"/>
          </ac:spMkLst>
        </pc:spChg>
        <pc:spChg chg="mod">
          <ac:chgData name="Ye, Yincheng (MDE)" userId="0003f851-d74e-490d-a68f-ff93d6e1fc65" providerId="ADAL" clId="{2BB80615-11B5-4E9C-8B1E-20F92225E066}" dt="2020-09-22T15:03:59.340" v="681" actId="20577"/>
          <ac:spMkLst>
            <pc:docMk/>
            <pc:sldMk cId="4277299514" sldId="258"/>
            <ac:spMk id="3" creationId="{DDB028DB-DE2C-4209-9764-7A7F5D0D7AA3}"/>
          </ac:spMkLst>
        </pc:spChg>
      </pc:sldChg>
      <pc:sldChg chg="modSp mod">
        <pc:chgData name="Ye, Yincheng (MDE)" userId="0003f851-d74e-490d-a68f-ff93d6e1fc65" providerId="ADAL" clId="{2BB80615-11B5-4E9C-8B1E-20F92225E066}" dt="2020-09-22T13:43:47.827" v="182" actId="113"/>
        <pc:sldMkLst>
          <pc:docMk/>
          <pc:sldMk cId="3411814092" sldId="259"/>
        </pc:sldMkLst>
        <pc:spChg chg="mod">
          <ac:chgData name="Ye, Yincheng (MDE)" userId="0003f851-d74e-490d-a68f-ff93d6e1fc65" providerId="ADAL" clId="{2BB80615-11B5-4E9C-8B1E-20F92225E066}" dt="2020-09-22T13:43:47.827" v="182" actId="113"/>
          <ac:spMkLst>
            <pc:docMk/>
            <pc:sldMk cId="3411814092" sldId="259"/>
            <ac:spMk id="2" creationId="{E387AC4C-119C-49E3-A0D3-99CB5C6A9A20}"/>
          </ac:spMkLst>
        </pc:spChg>
        <pc:spChg chg="mod">
          <ac:chgData name="Ye, Yincheng (MDE)" userId="0003f851-d74e-490d-a68f-ff93d6e1fc65" providerId="ADAL" clId="{2BB80615-11B5-4E9C-8B1E-20F92225E066}" dt="2020-09-22T13:41:18.901" v="87" actId="1076"/>
          <ac:spMkLst>
            <pc:docMk/>
            <pc:sldMk cId="3411814092" sldId="259"/>
            <ac:spMk id="3" creationId="{D1E9466F-98D6-4D7D-AC96-DAF53C1C6B4F}"/>
          </ac:spMkLst>
        </pc:spChg>
      </pc:sldChg>
      <pc:sldChg chg="modSp new del mod">
        <pc:chgData name="Ye, Yincheng (MDE)" userId="0003f851-d74e-490d-a68f-ff93d6e1fc65" providerId="ADAL" clId="{2BB80615-11B5-4E9C-8B1E-20F92225E066}" dt="2020-09-22T13:40:16.203" v="78" actId="2696"/>
        <pc:sldMkLst>
          <pc:docMk/>
          <pc:sldMk cId="3647346675" sldId="260"/>
        </pc:sldMkLst>
        <pc:spChg chg="mod">
          <ac:chgData name="Ye, Yincheng (MDE)" userId="0003f851-d74e-490d-a68f-ff93d6e1fc65" providerId="ADAL" clId="{2BB80615-11B5-4E9C-8B1E-20F92225E066}" dt="2020-09-22T13:38:03.694" v="23" actId="20577"/>
          <ac:spMkLst>
            <pc:docMk/>
            <pc:sldMk cId="3647346675" sldId="260"/>
            <ac:spMk id="2" creationId="{FDB7BAF5-063F-4AF2-B779-DCF169482704}"/>
          </ac:spMkLst>
        </pc:spChg>
        <pc:spChg chg="mod">
          <ac:chgData name="Ye, Yincheng (MDE)" userId="0003f851-d74e-490d-a68f-ff93d6e1fc65" providerId="ADAL" clId="{2BB80615-11B5-4E9C-8B1E-20F92225E066}" dt="2020-09-22T13:39:11.998" v="35" actId="120"/>
          <ac:spMkLst>
            <pc:docMk/>
            <pc:sldMk cId="3647346675" sldId="260"/>
            <ac:spMk id="3" creationId="{6EE101EF-0F9D-45DE-8C0A-5422E34C892A}"/>
          </ac:spMkLst>
        </pc:spChg>
      </pc:sldChg>
      <pc:sldChg chg="modSp new mod">
        <pc:chgData name="Ye, Yincheng (MDE)" userId="0003f851-d74e-490d-a68f-ff93d6e1fc65" providerId="ADAL" clId="{2BB80615-11B5-4E9C-8B1E-20F92225E066}" dt="2020-09-22T14:05:39.312" v="670" actId="1076"/>
        <pc:sldMkLst>
          <pc:docMk/>
          <pc:sldMk cId="1207193051" sldId="261"/>
        </pc:sldMkLst>
        <pc:spChg chg="mod">
          <ac:chgData name="Ye, Yincheng (MDE)" userId="0003f851-d74e-490d-a68f-ff93d6e1fc65" providerId="ADAL" clId="{2BB80615-11B5-4E9C-8B1E-20F92225E066}" dt="2020-09-22T13:46:36.785" v="188" actId="113"/>
          <ac:spMkLst>
            <pc:docMk/>
            <pc:sldMk cId="1207193051" sldId="261"/>
            <ac:spMk id="2" creationId="{7A410D18-9D54-4BCB-BD44-7E09D9EB8D86}"/>
          </ac:spMkLst>
        </pc:spChg>
        <pc:spChg chg="mod">
          <ac:chgData name="Ye, Yincheng (MDE)" userId="0003f851-d74e-490d-a68f-ff93d6e1fc65" providerId="ADAL" clId="{2BB80615-11B5-4E9C-8B1E-20F92225E066}" dt="2020-09-22T14:05:39.312" v="670" actId="1076"/>
          <ac:spMkLst>
            <pc:docMk/>
            <pc:sldMk cId="1207193051" sldId="261"/>
            <ac:spMk id="3" creationId="{18A91E0F-B61C-4152-8C25-B2B20E4DFBBC}"/>
          </ac:spMkLst>
        </pc:spChg>
      </pc:sldChg>
      <pc:sldChg chg="modSp new mod modNotesTx">
        <pc:chgData name="Ye, Yincheng (MDE)" userId="0003f851-d74e-490d-a68f-ff93d6e1fc65" providerId="ADAL" clId="{2BB80615-11B5-4E9C-8B1E-20F92225E066}" dt="2020-09-22T14:02:51.085" v="664" actId="20577"/>
        <pc:sldMkLst>
          <pc:docMk/>
          <pc:sldMk cId="1852918217" sldId="262"/>
        </pc:sldMkLst>
        <pc:spChg chg="mod">
          <ac:chgData name="Ye, Yincheng (MDE)" userId="0003f851-d74e-490d-a68f-ff93d6e1fc65" providerId="ADAL" clId="{2BB80615-11B5-4E9C-8B1E-20F92225E066}" dt="2020-09-22T13:51:08.175" v="282" actId="27636"/>
          <ac:spMkLst>
            <pc:docMk/>
            <pc:sldMk cId="1852918217" sldId="262"/>
            <ac:spMk id="2" creationId="{AF8A343C-53EC-4183-BDF8-E1B5F8F29194}"/>
          </ac:spMkLst>
        </pc:spChg>
        <pc:spChg chg="mod">
          <ac:chgData name="Ye, Yincheng (MDE)" userId="0003f851-d74e-490d-a68f-ff93d6e1fc65" providerId="ADAL" clId="{2BB80615-11B5-4E9C-8B1E-20F92225E066}" dt="2020-09-22T13:52:19.405" v="348" actId="20577"/>
          <ac:spMkLst>
            <pc:docMk/>
            <pc:sldMk cId="1852918217" sldId="262"/>
            <ac:spMk id="3" creationId="{349F53CD-6FA0-48C5-A6AA-DC2832FD8127}"/>
          </ac:spMkLst>
        </pc:spChg>
      </pc:sldChg>
      <pc:sldChg chg="new del">
        <pc:chgData name="Ye, Yincheng (MDE)" userId="0003f851-d74e-490d-a68f-ff93d6e1fc65" providerId="ADAL" clId="{2BB80615-11B5-4E9C-8B1E-20F92225E066}" dt="2020-09-22T13:57:56.734" v="405" actId="2696"/>
        <pc:sldMkLst>
          <pc:docMk/>
          <pc:sldMk cId="3915919877" sldId="263"/>
        </pc:sldMkLst>
      </pc:sldChg>
      <pc:sldChg chg="modSp add mod">
        <pc:chgData name="Ye, Yincheng (MDE)" userId="0003f851-d74e-490d-a68f-ff93d6e1fc65" providerId="ADAL" clId="{2BB80615-11B5-4E9C-8B1E-20F92225E066}" dt="2020-09-22T14:03:44.272" v="668" actId="255"/>
        <pc:sldMkLst>
          <pc:docMk/>
          <pc:sldMk cId="2723493752" sldId="303"/>
        </pc:sldMkLst>
        <pc:spChg chg="mod">
          <ac:chgData name="Ye, Yincheng (MDE)" userId="0003f851-d74e-490d-a68f-ff93d6e1fc65" providerId="ADAL" clId="{2BB80615-11B5-4E9C-8B1E-20F92225E066}" dt="2020-09-22T13:57:51.268" v="404" actId="113"/>
          <ac:spMkLst>
            <pc:docMk/>
            <pc:sldMk cId="2723493752" sldId="303"/>
            <ac:spMk id="2" creationId="{E22F0A16-4757-496E-9091-459A2E010928}"/>
          </ac:spMkLst>
        </pc:spChg>
        <pc:graphicFrameChg chg="mod modGraphic">
          <ac:chgData name="Ye, Yincheng (MDE)" userId="0003f851-d74e-490d-a68f-ff93d6e1fc65" providerId="ADAL" clId="{2BB80615-11B5-4E9C-8B1E-20F92225E066}" dt="2020-09-22T14:03:44.272" v="668" actId="255"/>
          <ac:graphicFrameMkLst>
            <pc:docMk/>
            <pc:sldMk cId="2723493752" sldId="303"/>
            <ac:graphicFrameMk id="7" creationId="{B00A1373-AE2A-4243-9A5E-C4F6390AF228}"/>
          </ac:graphicFrameMkLst>
        </pc:graphicFrameChg>
      </pc:sldChg>
    </pc:docChg>
  </pc:docChgLst>
  <pc:docChgLst>
    <pc:chgData name="Ye, Yincheng (MDE)" userId="0003f851-d74e-490d-a68f-ff93d6e1fc65" providerId="ADAL" clId="{7F109A34-2E24-477C-A914-A7D3CCAB81D7}"/>
    <pc:docChg chg="undo redo custSel addSld modSld">
      <pc:chgData name="Ye, Yincheng (MDE)" userId="0003f851-d74e-490d-a68f-ff93d6e1fc65" providerId="ADAL" clId="{7F109A34-2E24-477C-A914-A7D3CCAB81D7}" dt="2020-08-25T14:18:28.962" v="279" actId="1076"/>
      <pc:docMkLst>
        <pc:docMk/>
      </pc:docMkLst>
      <pc:sldChg chg="delSp modSp mod">
        <pc:chgData name="Ye, Yincheng (MDE)" userId="0003f851-d74e-490d-a68f-ff93d6e1fc65" providerId="ADAL" clId="{7F109A34-2E24-477C-A914-A7D3CCAB81D7}" dt="2020-08-25T13:58:59.184" v="18" actId="478"/>
        <pc:sldMkLst>
          <pc:docMk/>
          <pc:sldMk cId="977399905" sldId="256"/>
        </pc:sldMkLst>
        <pc:spChg chg="mod">
          <ac:chgData name="Ye, Yincheng (MDE)" userId="0003f851-d74e-490d-a68f-ff93d6e1fc65" providerId="ADAL" clId="{7F109A34-2E24-477C-A914-A7D3CCAB81D7}" dt="2020-08-25T13:58:55.787" v="17" actId="20577"/>
          <ac:spMkLst>
            <pc:docMk/>
            <pc:sldMk cId="977399905" sldId="256"/>
            <ac:spMk id="2" creationId="{0E9715E0-F64F-48F5-95B6-4F521159C503}"/>
          </ac:spMkLst>
        </pc:spChg>
        <pc:spChg chg="del">
          <ac:chgData name="Ye, Yincheng (MDE)" userId="0003f851-d74e-490d-a68f-ff93d6e1fc65" providerId="ADAL" clId="{7F109A34-2E24-477C-A914-A7D3CCAB81D7}" dt="2020-08-25T13:58:59.184" v="18" actId="478"/>
          <ac:spMkLst>
            <pc:docMk/>
            <pc:sldMk cId="977399905" sldId="256"/>
            <ac:spMk id="3" creationId="{5C0F25A6-2ADE-4115-950B-FBDF9FA9A6F2}"/>
          </ac:spMkLst>
        </pc:spChg>
      </pc:sldChg>
      <pc:sldChg chg="modSp new mod modNotesTx">
        <pc:chgData name="Ye, Yincheng (MDE)" userId="0003f851-d74e-490d-a68f-ff93d6e1fc65" providerId="ADAL" clId="{7F109A34-2E24-477C-A914-A7D3CCAB81D7}" dt="2020-08-25T14:10:34.938" v="145"/>
        <pc:sldMkLst>
          <pc:docMk/>
          <pc:sldMk cId="863674752" sldId="257"/>
        </pc:sldMkLst>
        <pc:spChg chg="mod">
          <ac:chgData name="Ye, Yincheng (MDE)" userId="0003f851-d74e-490d-a68f-ff93d6e1fc65" providerId="ADAL" clId="{7F109A34-2E24-477C-A914-A7D3CCAB81D7}" dt="2020-08-25T14:05:02.105" v="65" actId="20577"/>
          <ac:spMkLst>
            <pc:docMk/>
            <pc:sldMk cId="863674752" sldId="257"/>
            <ac:spMk id="2" creationId="{FBA57804-11C0-4D5C-B80B-D538DEFD2D6D}"/>
          </ac:spMkLst>
        </pc:spChg>
        <pc:spChg chg="mod">
          <ac:chgData name="Ye, Yincheng (MDE)" userId="0003f851-d74e-490d-a68f-ff93d6e1fc65" providerId="ADAL" clId="{7F109A34-2E24-477C-A914-A7D3CCAB81D7}" dt="2020-08-25T14:10:25.619" v="144" actId="20577"/>
          <ac:spMkLst>
            <pc:docMk/>
            <pc:sldMk cId="863674752" sldId="257"/>
            <ac:spMk id="3" creationId="{E516E6B0-5326-4D2E-9054-D724D7869146}"/>
          </ac:spMkLst>
        </pc:spChg>
      </pc:sldChg>
      <pc:sldChg chg="modSp new mod">
        <pc:chgData name="Ye, Yincheng (MDE)" userId="0003f851-d74e-490d-a68f-ff93d6e1fc65" providerId="ADAL" clId="{7F109A34-2E24-477C-A914-A7D3CCAB81D7}" dt="2020-08-25T14:11:28.301" v="170" actId="27636"/>
        <pc:sldMkLst>
          <pc:docMk/>
          <pc:sldMk cId="4277299514" sldId="258"/>
        </pc:sldMkLst>
        <pc:spChg chg="mod">
          <ac:chgData name="Ye, Yincheng (MDE)" userId="0003f851-d74e-490d-a68f-ff93d6e1fc65" providerId="ADAL" clId="{7F109A34-2E24-477C-A914-A7D3CCAB81D7}" dt="2020-08-25T14:05:14.626" v="92" actId="20577"/>
          <ac:spMkLst>
            <pc:docMk/>
            <pc:sldMk cId="4277299514" sldId="258"/>
            <ac:spMk id="2" creationId="{9ECFD1E4-CBBC-4A82-B2D8-279A94F08BC6}"/>
          </ac:spMkLst>
        </pc:spChg>
        <pc:spChg chg="mod">
          <ac:chgData name="Ye, Yincheng (MDE)" userId="0003f851-d74e-490d-a68f-ff93d6e1fc65" providerId="ADAL" clId="{7F109A34-2E24-477C-A914-A7D3CCAB81D7}" dt="2020-08-25T14:11:28.301" v="170" actId="27636"/>
          <ac:spMkLst>
            <pc:docMk/>
            <pc:sldMk cId="4277299514" sldId="258"/>
            <ac:spMk id="3" creationId="{DDB028DB-DE2C-4209-9764-7A7F5D0D7AA3}"/>
          </ac:spMkLst>
        </pc:spChg>
      </pc:sldChg>
      <pc:sldChg chg="modSp new mod">
        <pc:chgData name="Ye, Yincheng (MDE)" userId="0003f851-d74e-490d-a68f-ff93d6e1fc65" providerId="ADAL" clId="{7F109A34-2E24-477C-A914-A7D3CCAB81D7}" dt="2020-08-25T14:18:28.962" v="279" actId="1076"/>
        <pc:sldMkLst>
          <pc:docMk/>
          <pc:sldMk cId="3411814092" sldId="259"/>
        </pc:sldMkLst>
        <pc:spChg chg="mod">
          <ac:chgData name="Ye, Yincheng (MDE)" userId="0003f851-d74e-490d-a68f-ff93d6e1fc65" providerId="ADAL" clId="{7F109A34-2E24-477C-A914-A7D3CCAB81D7}" dt="2020-08-25T14:17:59.904" v="273" actId="14100"/>
          <ac:spMkLst>
            <pc:docMk/>
            <pc:sldMk cId="3411814092" sldId="259"/>
            <ac:spMk id="2" creationId="{E387AC4C-119C-49E3-A0D3-99CB5C6A9A20}"/>
          </ac:spMkLst>
        </pc:spChg>
        <pc:spChg chg="mod">
          <ac:chgData name="Ye, Yincheng (MDE)" userId="0003f851-d74e-490d-a68f-ff93d6e1fc65" providerId="ADAL" clId="{7F109A34-2E24-477C-A914-A7D3CCAB81D7}" dt="2020-08-25T14:18:28.962" v="279" actId="1076"/>
          <ac:spMkLst>
            <pc:docMk/>
            <pc:sldMk cId="3411814092" sldId="259"/>
            <ac:spMk id="3" creationId="{D1E9466F-98D6-4D7D-AC96-DAF53C1C6B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718E5-3D4A-488D-999D-C26318E439B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9BF5E-C4DE-4286-895F-330F7BD74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20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Survey all concentrators, anticipate increase in the follow-up list, if a student achieved concentrator status in more than one program, will prioritize send to the building he/she achieved completer status.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Timeline of doing the follow-up survey: 2</a:t>
            </a:r>
            <a:r>
              <a:rPr lang="en-US" baseline="30000" dirty="0"/>
              <a:t>nd</a:t>
            </a:r>
            <a:r>
              <a:rPr lang="en-US" dirty="0"/>
              <a:t> quarter after exiting high school (October-December)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Add </a:t>
            </a:r>
            <a:r>
              <a:rPr lang="en-US" altLang="en-US" sz="1200" dirty="0"/>
              <a:t>National and Community Service Programs and Peace Corps Volunteers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9BF5E-C4DE-4286-895F-330F7BD748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85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16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9BF5E-C4DE-4286-895F-330F7BD748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3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9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3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6247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70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339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6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92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0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2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1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3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8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5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9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0C630-762F-4AF1-8E4C-83683A858E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2B5CB3-910D-4857-B7E7-B848DA897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9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  <p:sldLayoutId id="2147483982" r:id="rId13"/>
    <p:sldLayoutId id="2147483983" r:id="rId14"/>
    <p:sldLayoutId id="2147483984" r:id="rId15"/>
    <p:sldLayoutId id="21474839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tdtechnology.com/Portals/7/FUp_ProtocolManual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YeY@michigan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15E0-F64F-48F5-95B6-4F521159C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17" y="1044250"/>
            <a:ext cx="9841575" cy="2646007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Follow-up Training</a:t>
            </a:r>
          </a:p>
        </p:txBody>
      </p:sp>
    </p:spTree>
    <p:extLst>
      <p:ext uri="{BB962C8B-B14F-4D97-AF65-F5344CB8AC3E}">
        <p14:creationId xmlns:p14="http://schemas.microsoft.com/office/powerpoint/2010/main" val="97739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343C-53EC-4183-BDF8-E1B5F8F29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969586" cy="1744981"/>
          </a:xfrm>
        </p:spPr>
        <p:txBody>
          <a:bodyPr>
            <a:normAutofit/>
          </a:bodyPr>
          <a:lstStyle/>
          <a:p>
            <a:r>
              <a:rPr lang="en-US" b="1" dirty="0"/>
              <a:t>Main Purpose: To collect Perkins Core Performance Indicator — Post-program Placement (3S1)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F53CD-6FA0-48C5-A6AA-DC2832FD8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48270"/>
            <a:ext cx="8596668" cy="3485831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CTE concentrators who exited during the reporting year</a:t>
            </a:r>
          </a:p>
          <a:p>
            <a:r>
              <a:rPr lang="en-US" altLang="en-US" sz="2400" dirty="0"/>
              <a:t>Were in placement 2</a:t>
            </a:r>
            <a:r>
              <a:rPr lang="en-US" altLang="en-US" sz="2400" baseline="30000" dirty="0"/>
              <a:t>nd</a:t>
            </a:r>
            <a:r>
              <a:rPr lang="en-US" altLang="en-US" sz="2400" dirty="0"/>
              <a:t> quarter after exiting high school: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/>
              <a:t>Postsecondary Education/Advanced Training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/>
              <a:t>Employment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/>
              <a:t>Military Service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/>
              <a:t>National and Community Service Programs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/>
              <a:t>Peace Corps Volunteers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1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F0A16-4757-496E-9091-459A2E010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49" y="508953"/>
            <a:ext cx="9644063" cy="1258603"/>
          </a:xfrm>
        </p:spPr>
        <p:txBody>
          <a:bodyPr/>
          <a:lstStyle/>
          <a:p>
            <a:r>
              <a:rPr lang="en-US" b="1" dirty="0"/>
              <a:t>Post-Program Placement – 3S1</a:t>
            </a:r>
            <a:br>
              <a:rPr lang="en-US" b="1" dirty="0"/>
            </a:br>
            <a:r>
              <a:rPr lang="en-US" b="1" dirty="0"/>
              <a:t>(2019-20 data)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0A1373-AE2A-4243-9A5E-C4F6390AF2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309303"/>
              </p:ext>
            </p:extLst>
          </p:nvPr>
        </p:nvGraphicFramePr>
        <p:xfrm>
          <a:off x="874128" y="2365991"/>
          <a:ext cx="8056510" cy="27244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8894">
                  <a:extLst>
                    <a:ext uri="{9D8B030D-6E8A-4147-A177-3AD203B41FA5}">
                      <a16:colId xmlns:a16="http://schemas.microsoft.com/office/drawing/2014/main" val="1246775977"/>
                    </a:ext>
                  </a:extLst>
                </a:gridCol>
                <a:gridCol w="1022428">
                  <a:extLst>
                    <a:ext uri="{9D8B030D-6E8A-4147-A177-3AD203B41FA5}">
                      <a16:colId xmlns:a16="http://schemas.microsoft.com/office/drawing/2014/main" val="159897433"/>
                    </a:ext>
                  </a:extLst>
                </a:gridCol>
                <a:gridCol w="1372871">
                  <a:extLst>
                    <a:ext uri="{9D8B030D-6E8A-4147-A177-3AD203B41FA5}">
                      <a16:colId xmlns:a16="http://schemas.microsoft.com/office/drawing/2014/main" val="4140452495"/>
                    </a:ext>
                  </a:extLst>
                </a:gridCol>
                <a:gridCol w="1402753">
                  <a:extLst>
                    <a:ext uri="{9D8B030D-6E8A-4147-A177-3AD203B41FA5}">
                      <a16:colId xmlns:a16="http://schemas.microsoft.com/office/drawing/2014/main" val="844250269"/>
                    </a:ext>
                  </a:extLst>
                </a:gridCol>
                <a:gridCol w="1524155">
                  <a:extLst>
                    <a:ext uri="{9D8B030D-6E8A-4147-A177-3AD203B41FA5}">
                      <a16:colId xmlns:a16="http://schemas.microsoft.com/office/drawing/2014/main" val="1895766082"/>
                    </a:ext>
                  </a:extLst>
                </a:gridCol>
                <a:gridCol w="1695409">
                  <a:extLst>
                    <a:ext uri="{9D8B030D-6E8A-4147-A177-3AD203B41FA5}">
                      <a16:colId xmlns:a16="http://schemas.microsoft.com/office/drawing/2014/main" val="1291506634"/>
                    </a:ext>
                  </a:extLst>
                </a:gridCol>
              </a:tblGrid>
              <a:tr h="11253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Year</a:t>
                      </a:r>
                    </a:p>
                  </a:txBody>
                  <a:tcPr marL="5953" marR="5953" marT="595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Sample</a:t>
                      </a:r>
                    </a:p>
                  </a:txBody>
                  <a:tcPr marL="5953" marR="5953" marT="595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Response Rate</a:t>
                      </a:r>
                    </a:p>
                  </a:txBody>
                  <a:tcPr marL="5953" marR="5953" marT="595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Placement</a:t>
                      </a:r>
                    </a:p>
                  </a:txBody>
                  <a:tcPr marL="5953" marR="5953" marT="595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Related Placement</a:t>
                      </a:r>
                    </a:p>
                  </a:txBody>
                  <a:tcPr marL="5953" marR="5953" marT="595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+mj-ea"/>
                          <a:cs typeface="+mj-cs"/>
                        </a:rPr>
                        <a:t>Online Self-survey %</a:t>
                      </a:r>
                    </a:p>
                  </a:txBody>
                  <a:tcPr marL="5953" marR="5953" marT="595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302527"/>
                  </a:ext>
                </a:extLst>
              </a:tr>
              <a:tr h="7995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2018-19</a:t>
                      </a:r>
                      <a:endParaRPr lang="en-US" sz="2000" b="0" i="1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3" marR="5953" marT="59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28,680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3" marR="5953" marT="59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84.60%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3" marR="5953" marT="59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96.40%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3" marR="5953" marT="59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72.40%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3" marR="5953" marT="59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6.90%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3" marR="5953" marT="59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516842"/>
                  </a:ext>
                </a:extLst>
              </a:tr>
              <a:tr h="7995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2019-20</a:t>
                      </a:r>
                      <a:endParaRPr lang="en-US" sz="2000" b="0" i="1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3" marR="5953" marT="59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36,444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3" marR="5953" marT="59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tx2"/>
                          </a:solidFill>
                          <a:effectLst/>
                        </a:rPr>
                        <a:t>85.30%</a:t>
                      </a:r>
                      <a:endParaRPr lang="en-US" sz="20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3" marR="5953" marT="59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95.50%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3" marR="5953" marT="59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73.80%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3" marR="5953" marT="59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117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14.00%</a:t>
                      </a:r>
                      <a:endParaRPr lang="en-US" sz="20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53" marR="5953" marT="59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97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49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FD1E4-CBBC-4A82-B2D8-279A94F08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Importance of Response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028DB-DE2C-4209-9764-7A7F5D0D7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7679"/>
            <a:ext cx="8596668" cy="4510721"/>
          </a:xfrm>
        </p:spPr>
        <p:txBody>
          <a:bodyPr>
            <a:noAutofit/>
          </a:bodyPr>
          <a:lstStyle/>
          <a:p>
            <a:r>
              <a:rPr lang="en-US" sz="2000" dirty="0"/>
              <a:t>Understand the importance of response rate to the quality of the CPI post-program placement indicator—3S1. </a:t>
            </a:r>
          </a:p>
          <a:p>
            <a:r>
              <a:rPr lang="en-US" sz="2000" dirty="0"/>
              <a:t>Perkins V requires states to report post-program placement of all CTE Concentrators. This means that we need to make a good faith effort to survey all qualified concentrators, as well as a good response rate to accurately portray all concentrators in the state. </a:t>
            </a:r>
          </a:p>
          <a:p>
            <a:r>
              <a:rPr lang="en-US" sz="2000" dirty="0"/>
              <a:t>The value of the data collected through the Follow-Up Survey depends on an accurate report of the status of all concentrators. A good response rate is necessary to accurately portray all concentrators in the state. </a:t>
            </a:r>
          </a:p>
          <a:p>
            <a:r>
              <a:rPr lang="en-US" sz="2000"/>
              <a:t>Previous verification </a:t>
            </a:r>
            <a:r>
              <a:rPr lang="en-US" sz="2000" dirty="0"/>
              <a:t>studies have shown that districts with low response rates often under-report their placement rates because they failed to reach students who were employed during regular weekdays. </a:t>
            </a:r>
          </a:p>
        </p:txBody>
      </p:sp>
    </p:spTree>
    <p:extLst>
      <p:ext uri="{BB962C8B-B14F-4D97-AF65-F5344CB8AC3E}">
        <p14:creationId xmlns:p14="http://schemas.microsoft.com/office/powerpoint/2010/main" val="4277299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57804-11C0-4D5C-B80B-D538DEFD2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Low Response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E6B0-5326-4D2E-9054-D724D7869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0549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/>
              <a:t>A low response rate negatively affects buildings, CEPDs and the state by reducing the accuracy of the placement information used to evaluate CTE programs. </a:t>
            </a:r>
          </a:p>
          <a:p>
            <a:r>
              <a:rPr lang="en-US" sz="2000" dirty="0"/>
              <a:t>Institutions with response rates below </a:t>
            </a:r>
            <a:r>
              <a:rPr lang="en-US" sz="2400" dirty="0">
                <a:solidFill>
                  <a:srgbClr val="FF0000"/>
                </a:solidFill>
              </a:rPr>
              <a:t>80%</a:t>
            </a:r>
            <a:r>
              <a:rPr lang="en-US" sz="2000" dirty="0"/>
              <a:t> may be found to be in noncompliance during a TRAC onsite monitoring visit. </a:t>
            </a:r>
          </a:p>
          <a:p>
            <a:r>
              <a:rPr lang="en-US" sz="2000" dirty="0"/>
              <a:t>Districts with one or more buildings with response rates below </a:t>
            </a:r>
            <a:r>
              <a:rPr lang="en-US" sz="2400" dirty="0">
                <a:solidFill>
                  <a:srgbClr val="FF0000"/>
                </a:solidFill>
              </a:rPr>
              <a:t>50%</a:t>
            </a:r>
            <a:r>
              <a:rPr lang="en-US" sz="2000" dirty="0"/>
              <a:t> will be required to send a representative to a technical assistance workshop before next Follow-Up survey.</a:t>
            </a:r>
          </a:p>
        </p:txBody>
      </p:sp>
    </p:spTree>
    <p:extLst>
      <p:ext uri="{BB962C8B-B14F-4D97-AF65-F5344CB8AC3E}">
        <p14:creationId xmlns:p14="http://schemas.microsoft.com/office/powerpoint/2010/main" val="863674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7AC4C-119C-49E3-A0D3-99CB5C6A9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8140"/>
            <a:ext cx="8596668" cy="944880"/>
          </a:xfrm>
        </p:spPr>
        <p:txBody>
          <a:bodyPr/>
          <a:lstStyle/>
          <a:p>
            <a:r>
              <a:rPr lang="en-US" b="1" dirty="0"/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9466F-98D6-4D7D-AC96-DAF53C1C6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4430"/>
            <a:ext cx="8969586" cy="5196840"/>
          </a:xfrm>
        </p:spPr>
        <p:txBody>
          <a:bodyPr>
            <a:normAutofit fontScale="92500"/>
          </a:bodyPr>
          <a:lstStyle/>
          <a:p>
            <a:r>
              <a:rPr lang="en-US" b="1" i="1" dirty="0"/>
              <a:t>When to call. </a:t>
            </a:r>
            <a:r>
              <a:rPr lang="en-US" dirty="0"/>
              <a:t>It is particularly important that your follow up interviewers attempt to reach students in the evenings and on weekends in addition to during school hours.</a:t>
            </a:r>
          </a:p>
          <a:p>
            <a:r>
              <a:rPr lang="en-US" b="1" i="1" dirty="0"/>
              <a:t>Answering Machines. </a:t>
            </a:r>
            <a:r>
              <a:rPr lang="en-US" dirty="0"/>
              <a:t>It was helpful to leave a message stating the purpose of the call. Students were more apt to answer the next call. “A plea for help also works.”</a:t>
            </a:r>
          </a:p>
          <a:p>
            <a:r>
              <a:rPr lang="en-US" b="1" i="1" dirty="0"/>
              <a:t>Caller ID. </a:t>
            </a:r>
            <a:r>
              <a:rPr lang="en-US" dirty="0"/>
              <a:t>Make your calls from the school. Students are more likely to answer if interviewers call from the school or they recognize the interviewer’s name. Use a cell phone or calling cards which do not activate Caller ID.</a:t>
            </a:r>
          </a:p>
          <a:p>
            <a:r>
              <a:rPr lang="en-US" b="1" i="1" dirty="0"/>
              <a:t>Reaching students. </a:t>
            </a:r>
            <a:r>
              <a:rPr lang="en-US" dirty="0"/>
              <a:t>A phone survey provides the highest response rates. Contact students by e-mail to tell them of the coming survey and to get a current phone number. Ask for e-mail accounts, especially universal accounts like Gmail/Hotmail accounts, before they leave school.</a:t>
            </a:r>
          </a:p>
          <a:p>
            <a:r>
              <a:rPr lang="en-US" b="1" i="1" dirty="0"/>
              <a:t>Disconnects. </a:t>
            </a:r>
            <a:r>
              <a:rPr lang="en-US" dirty="0"/>
              <a:t>Try to call a relative listed on the student’s emergency card to get a current number. If that fails, try mailing a postcard to the current address or a relative. A disconnected number does not eliminate the student from the pool of concentrators, so you should make every effort possible to reach the student.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ea typeface="DengXian" panose="02010600030101010101" pitchFamily="2" charset="-122"/>
              </a:rPr>
              <a:t>Other recommendations for improving the response rate can be found on page 9 in the protocol manual: </a:t>
            </a:r>
            <a:r>
              <a:rPr lang="en-US" sz="1800" u="sng" dirty="0">
                <a:solidFill>
                  <a:srgbClr val="0070C0"/>
                </a:solidFill>
                <a:effectLst/>
                <a:ea typeface="DengXian" panose="02010600030101010101" pitchFamily="2" charset="-122"/>
                <a:hlinkClick r:id="rId2"/>
              </a:rPr>
              <a:t>http://www.ptdtechnology.com/Portals/7/FUp_ProtocolManual.pdf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1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10D18-9D54-4BCB-BD44-7E09D9EB8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91E0F-B61C-4152-8C25-B2B20E4DF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06874"/>
            <a:ext cx="8596668" cy="1844252"/>
          </a:xfrm>
        </p:spPr>
        <p:txBody>
          <a:bodyPr/>
          <a:lstStyle/>
          <a:p>
            <a:r>
              <a:rPr lang="en-US" sz="2400" dirty="0"/>
              <a:t>Yincheng Ye</a:t>
            </a:r>
          </a:p>
          <a:p>
            <a:r>
              <a:rPr lang="en-US" sz="2400" dirty="0">
                <a:hlinkClick r:id="rId2"/>
              </a:rPr>
              <a:t>YeY@michigan.gov</a:t>
            </a:r>
            <a:endParaRPr lang="en-US" sz="2400" dirty="0"/>
          </a:p>
          <a:p>
            <a:r>
              <a:rPr lang="en-US" altLang="en-US" sz="2400" dirty="0"/>
              <a:t>517-241-7652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930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634</Words>
  <Application>Microsoft Office PowerPoint</Application>
  <PresentationFormat>Widescreen</PresentationFormat>
  <Paragraphs>54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3</vt:lpstr>
      <vt:lpstr>Facet</vt:lpstr>
      <vt:lpstr>Follow-up Training</vt:lpstr>
      <vt:lpstr>Main Purpose: To collect Perkins Core Performance Indicator — Post-program Placement (3S1)</vt:lpstr>
      <vt:lpstr>Post-Program Placement – 3S1 (2019-20 data)</vt:lpstr>
      <vt:lpstr>Importance of Response Rate</vt:lpstr>
      <vt:lpstr>Low Response Rate</vt:lpstr>
      <vt:lpstr>Tips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Martinez, Jackie (MDE)</dc:creator>
  <cp:lastModifiedBy>Mare Somniorum</cp:lastModifiedBy>
  <cp:revision>4</cp:revision>
  <dcterms:created xsi:type="dcterms:W3CDTF">2019-04-11T14:08:24Z</dcterms:created>
  <dcterms:modified xsi:type="dcterms:W3CDTF">2020-10-13T12:54:30Z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fed65-62e7-46ea-af74-187e0c17143a_Enabled">
    <vt:lpwstr>True</vt:lpwstr>
  </property>
  <property fmtid="{D5CDD505-2E9C-101B-9397-08002B2CF9AE}" pid="3" name="MSIP_Label_3a2fed65-62e7-46ea-af74-187e0c17143a_SiteId">
    <vt:lpwstr>d5fb7087-3777-42ad-966a-892ef47225d1</vt:lpwstr>
  </property>
  <property fmtid="{D5CDD505-2E9C-101B-9397-08002B2CF9AE}" pid="4" name="MSIP_Label_3a2fed65-62e7-46ea-af74-187e0c17143a_Owner">
    <vt:lpwstr>YeY@michigan.gov</vt:lpwstr>
  </property>
  <property fmtid="{D5CDD505-2E9C-101B-9397-08002B2CF9AE}" pid="5" name="MSIP_Label_3a2fed65-62e7-46ea-af74-187e0c17143a_SetDate">
    <vt:lpwstr>2020-08-25T14:02:03.5154335Z</vt:lpwstr>
  </property>
  <property fmtid="{D5CDD505-2E9C-101B-9397-08002B2CF9AE}" pid="6" name="MSIP_Label_3a2fed65-62e7-46ea-af74-187e0c17143a_Name">
    <vt:lpwstr>Internal Data (Standard State Data)</vt:lpwstr>
  </property>
  <property fmtid="{D5CDD505-2E9C-101B-9397-08002B2CF9AE}" pid="7" name="MSIP_Label_3a2fed65-62e7-46ea-af74-187e0c17143a_Application">
    <vt:lpwstr>Microsoft Azure Information Protection</vt:lpwstr>
  </property>
  <property fmtid="{D5CDD505-2E9C-101B-9397-08002B2CF9AE}" pid="8" name="MSIP_Label_3a2fed65-62e7-46ea-af74-187e0c17143a_ActionId">
    <vt:lpwstr>32bfdbe3-93d8-4867-b466-37a2fd635ab1</vt:lpwstr>
  </property>
  <property fmtid="{D5CDD505-2E9C-101B-9397-08002B2CF9AE}" pid="9" name="MSIP_Label_3a2fed65-62e7-46ea-af74-187e0c17143a_Extended_MSFT_Method">
    <vt:lpwstr>Manual</vt:lpwstr>
  </property>
  <property fmtid="{D5CDD505-2E9C-101B-9397-08002B2CF9AE}" pid="10" name="Sensitivity">
    <vt:lpwstr>Internal Data (Standard State Data)</vt:lpwstr>
  </property>
</Properties>
</file>