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9" r:id="rId3"/>
    <p:sldId id="376" r:id="rId4"/>
    <p:sldId id="257" r:id="rId5"/>
    <p:sldId id="341" r:id="rId6"/>
    <p:sldId id="357" r:id="rId7"/>
    <p:sldId id="377" r:id="rId8"/>
    <p:sldId id="358" r:id="rId9"/>
    <p:sldId id="359" r:id="rId10"/>
    <p:sldId id="351" r:id="rId11"/>
    <p:sldId id="354" r:id="rId12"/>
    <p:sldId id="353" r:id="rId13"/>
    <p:sldId id="378" r:id="rId14"/>
    <p:sldId id="316" r:id="rId15"/>
    <p:sldId id="336" r:id="rId16"/>
    <p:sldId id="337" r:id="rId17"/>
    <p:sldId id="338" r:id="rId18"/>
    <p:sldId id="339" r:id="rId19"/>
    <p:sldId id="340" r:id="rId20"/>
    <p:sldId id="274" r:id="rId21"/>
  </p:sldIdLst>
  <p:sldSz cx="9144000" cy="6858000" type="screen4x3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996600"/>
    <a:srgbClr val="FF99CC"/>
    <a:srgbClr val="FFCCFF"/>
    <a:srgbClr val="FF99FF"/>
    <a:srgbClr val="663300"/>
    <a:srgbClr val="9966FF"/>
    <a:srgbClr val="C8C300"/>
    <a:srgbClr val="CDC8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77" autoAdjust="0"/>
    <p:restoredTop sz="97839" autoAdjust="0"/>
  </p:normalViewPr>
  <p:slideViewPr>
    <p:cSldViewPr>
      <p:cViewPr varScale="1">
        <p:scale>
          <a:sx n="72" d="100"/>
          <a:sy n="72" d="100"/>
        </p:scale>
        <p:origin x="39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0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44E98A97-455A-4C4F-8B04-02BB0626D028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3EEBEF52-2F76-4542-BCB6-A37331BA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22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E98FA-11E3-4702-893F-9CC477BAFE36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3638"/>
            <a:ext cx="4189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79925"/>
            <a:ext cx="5643563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E0079-710E-49F3-A5D4-AD651EAAB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19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EAF1B3-CA8C-4B9A-B9A2-BC73ACF0C48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36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B3DD6-2D65-456E-9080-80029C1E0E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3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64F58-B63B-4F6A-A27B-C6634938E1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932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A36FA-6D69-420A-AD47-DAA9819DCC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22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BF920-9289-4969-B42A-B02ADBDD66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63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A2969-4AAF-422E-9704-64C0E5C169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88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10257-1F4C-478F-9C95-A6AC90AB6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85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766E3-7737-4082-AC4F-5F3DB380CD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7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C403-0EA5-45BE-BF59-3823F8F138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76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8F6A0-CB8B-44F3-915C-DF03A9FE9E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985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83002-0CF2-4DBB-A418-71DD1873B9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93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2A77-8EE3-4BE0-9367-AE5C6AD6E0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84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A044F7A-CC74-404A-8452-56639E24AB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3F0CCB-C607-45BD-BDC0-4E399599539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95479"/>
            <a:ext cx="9029700" cy="8465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cteis.com/Training/Registration-General-Info/CTEIS-Training-Evaluation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tinezJ9@michigan.gov?subject=CTEIS%20Listser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86200" y="1447800"/>
            <a:ext cx="4953000" cy="1828800"/>
          </a:xfrm>
          <a:gradFill flip="none" rotWithShape="1">
            <a:gsLst>
              <a:gs pos="0">
                <a:srgbClr val="2CAFFD">
                  <a:shade val="30000"/>
                  <a:satMod val="115000"/>
                </a:srgbClr>
              </a:gs>
              <a:gs pos="50000">
                <a:srgbClr val="2CAFFD">
                  <a:shade val="67500"/>
                  <a:satMod val="115000"/>
                </a:srgbClr>
              </a:gs>
              <a:gs pos="100000">
                <a:srgbClr val="2CAFFD">
                  <a:shade val="100000"/>
                  <a:satMod val="115000"/>
                </a:srgbClr>
              </a:gs>
            </a:gsLst>
            <a:lin ang="18900000" scaled="1"/>
            <a:tileRect/>
          </a:gra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anchor="ctr" anchorCtr="1"/>
          <a:lstStyle/>
          <a:p>
            <a:pPr eaLnBrk="1" hangingPunct="1"/>
            <a:r>
              <a:rPr lang="en-US" sz="3200" dirty="0">
                <a:solidFill>
                  <a:schemeClr val="bg1"/>
                </a:solidFill>
                <a:latin typeface="Georgia" pitchFamily="18" charset="0"/>
                <a:cs typeface="Arabic Typesetting" pitchFamily="66" charset="-78"/>
              </a:rPr>
              <a:t>CTEIS Responsibilities</a:t>
            </a:r>
            <a:br>
              <a:rPr lang="en-US" sz="4000" dirty="0">
                <a:solidFill>
                  <a:schemeClr val="bg1"/>
                </a:solidFill>
                <a:latin typeface="Georgia" pitchFamily="18" charset="0"/>
                <a:cs typeface="Arabic Typesetting" pitchFamily="66" charset="-78"/>
              </a:rPr>
            </a:br>
            <a:r>
              <a:rPr lang="en-US" sz="2000" dirty="0">
                <a:solidFill>
                  <a:schemeClr val="bg1"/>
                </a:solidFill>
                <a:latin typeface="Georgia" pitchFamily="18" charset="0"/>
                <a:cs typeface="Arabic Typesetting" pitchFamily="66" charset="-78"/>
              </a:rPr>
              <a:t>of the Level 5</a:t>
            </a:r>
            <a:br>
              <a:rPr lang="en-US" sz="2000" dirty="0">
                <a:solidFill>
                  <a:schemeClr val="bg1"/>
                </a:solidFill>
                <a:latin typeface="Georgia" pitchFamily="18" charset="0"/>
                <a:cs typeface="Arabic Typesetting" pitchFamily="66" charset="-78"/>
              </a:rPr>
            </a:br>
            <a:r>
              <a:rPr lang="en-US" sz="2000" dirty="0">
                <a:solidFill>
                  <a:schemeClr val="bg1"/>
                </a:solidFill>
                <a:latin typeface="Georgia" pitchFamily="18" charset="0"/>
                <a:cs typeface="Arabic Typesetting" pitchFamily="66" charset="-78"/>
              </a:rPr>
              <a:t>Fiscal Agency Authorized Official</a:t>
            </a:r>
            <a:endParaRPr lang="en-US" sz="4000" dirty="0">
              <a:solidFill>
                <a:schemeClr val="bg1"/>
              </a:solidFill>
              <a:latin typeface="Georgia" pitchFamily="18" charset="0"/>
              <a:cs typeface="Arabic Typesetting" pitchFamily="66" charset="-7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3429000"/>
            <a:ext cx="4952999" cy="2819400"/>
          </a:xfrm>
        </p:spPr>
        <p:txBody>
          <a:bodyPr anchor="ctr"/>
          <a:lstStyle/>
          <a:p>
            <a:pPr eaLnBrk="1" hangingPunct="1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Modern No. 20" pitchFamily="18" charset="0"/>
                <a:cs typeface="Arabic Typesetting" pitchFamily="66" charset="-78"/>
              </a:rPr>
              <a:t>Presented by</a:t>
            </a:r>
          </a:p>
          <a:p>
            <a:pPr eaLnBrk="1" hangingPunct="1"/>
            <a:endParaRPr lang="en-US" sz="1200" dirty="0">
              <a:latin typeface="Modern No. 20" pitchFamily="18" charset="0"/>
              <a:cs typeface="Arabic Typesetting" pitchFamily="66" charset="-78"/>
            </a:endParaRPr>
          </a:p>
          <a:p>
            <a:pPr eaLnBrk="1" hangingPunct="1"/>
            <a:r>
              <a:rPr lang="en-US" sz="2800" dirty="0">
                <a:latin typeface="Modern No. 20" pitchFamily="18" charset="0"/>
                <a:cs typeface="Arabic Typesetting" pitchFamily="66" charset="-78"/>
              </a:rPr>
              <a:t>PTD Technology</a:t>
            </a:r>
          </a:p>
          <a:p>
            <a:pPr eaLnBrk="1" hangingPunct="1"/>
            <a:r>
              <a:rPr lang="en-US" sz="2800" dirty="0">
                <a:latin typeface="Modern No. 20" pitchFamily="18" charset="0"/>
                <a:cs typeface="Arabic Typesetting" pitchFamily="66" charset="-78"/>
              </a:rPr>
              <a:t>3001 Coolidge Road</a:t>
            </a:r>
          </a:p>
          <a:p>
            <a:pPr eaLnBrk="1" hangingPunct="1"/>
            <a:r>
              <a:rPr lang="en-US" sz="2800" dirty="0">
                <a:latin typeface="Modern No. 20" pitchFamily="18" charset="0"/>
                <a:cs typeface="Arabic Typesetting" pitchFamily="66" charset="-78"/>
              </a:rPr>
              <a:t>Suite 403</a:t>
            </a:r>
          </a:p>
          <a:p>
            <a:pPr eaLnBrk="1" hangingPunct="1"/>
            <a:r>
              <a:rPr lang="en-US" sz="2800" dirty="0">
                <a:latin typeface="Modern No. 20" pitchFamily="18" charset="0"/>
                <a:cs typeface="Arabic Typesetting" pitchFamily="66" charset="-78"/>
              </a:rPr>
              <a:t>East Lansing, MI 48823</a:t>
            </a:r>
          </a:p>
        </p:txBody>
      </p:sp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825573"/>
            <a:ext cx="2819400" cy="12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60982"/>
            <a:ext cx="3124200" cy="2072386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7119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.bp.blogspot.com/-9P8nvSQRvDA/T5UCE0ZmWNI/AAAAAAAAAUc/aK50q9p8Pxg/s1600/APR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733" y="4379930"/>
            <a:ext cx="3706467" cy="255427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Modern No. 20" pitchFamily="18" charset="0"/>
              </a:rPr>
              <a:t>Spring Tasks —March/April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1999" y="3200400"/>
            <a:ext cx="7848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b="1" dirty="0">
                <a:latin typeface="Modern No. 20" pitchFamily="18" charset="0"/>
                <a:cs typeface="Arial" pitchFamily="34" charset="0"/>
              </a:rPr>
              <a:t>UIC/MSDS Data Review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3699808"/>
            <a:ext cx="58674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  <a:cs typeface="Arial" pitchFamily="34" charset="0"/>
              </a:rPr>
              <a:t>Prepare for the mid-May Enrollment deadline.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  <a:cs typeface="Arial" pitchFamily="34" charset="0"/>
              </a:rPr>
              <a:t>Student enrollments must include valid UICs.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1999" y="4609744"/>
            <a:ext cx="4876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  <a:cs typeface="Arial" pitchFamily="34" charset="0"/>
              </a:rPr>
              <a:t>Building reporters may want to use CTEIS reports to assist with identifying problematic UICs: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  <a:cs typeface="Arial" pitchFamily="34" charset="0"/>
              </a:rPr>
              <a:t>Bad UIC Report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  <a:cs typeface="Arial" pitchFamily="34" charset="0"/>
              </a:rPr>
              <a:t>UIC with No MSDS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0D7E65F-2B86-4677-B5DC-8FE81D040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999" y="1686818"/>
            <a:ext cx="7848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b="1" dirty="0">
                <a:latin typeface="Modern No. 20" pitchFamily="18" charset="0"/>
                <a:cs typeface="Arial" pitchFamily="34" charset="0"/>
              </a:rPr>
              <a:t>March 12, 2021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94D015-E88E-41DC-A60A-B497407A1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186226"/>
            <a:ext cx="784860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  <a:cs typeface="Arial" pitchFamily="34" charset="0"/>
              </a:rPr>
              <a:t>Final EMC and Dual Enrollment data entry deadline.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  <a:cs typeface="Arial" pitchFamily="34" charset="0"/>
              </a:rPr>
              <a:t>Students must be enrolled in correct classes and include valid UICs.</a:t>
            </a:r>
          </a:p>
        </p:txBody>
      </p:sp>
    </p:spTree>
    <p:extLst>
      <p:ext uri="{BB962C8B-B14F-4D97-AF65-F5344CB8AC3E}">
        <p14:creationId xmlns:p14="http://schemas.microsoft.com/office/powerpoint/2010/main" val="69784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6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Modern No. 20" pitchFamily="18" charset="0"/>
              </a:rPr>
              <a:t>Spring Tasks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Modern No. 20" pitchFamily="18" charset="0"/>
              </a:rPr>
              <a:t>—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Modern No. 20" pitchFamily="18" charset="0"/>
              </a:rPr>
              <a:t>May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1999" y="2531983"/>
            <a:ext cx="7848601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b="1" u="sng" dirty="0">
                <a:latin typeface="Modern No. 20" pitchFamily="18" charset="0"/>
                <a:cs typeface="Arial" pitchFamily="34" charset="0"/>
              </a:rPr>
              <a:t>Student Enrollment Data Deadline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b="1" u="sng" dirty="0">
                <a:latin typeface="Modern No. 20" pitchFamily="18" charset="0"/>
                <a:cs typeface="Arial" pitchFamily="34" charset="0"/>
              </a:rPr>
              <a:t>May 14, 2021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301093" y="4495800"/>
            <a:ext cx="53095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dirty="0">
                <a:latin typeface="Modern No. 20" pitchFamily="18" charset="0"/>
                <a:cs typeface="Arial" pitchFamily="34" charset="0"/>
              </a:rPr>
              <a:t>All CTE students must be enrolled in at least one course section and have correct UICs so that they may be counted for funding.</a:t>
            </a:r>
          </a:p>
        </p:txBody>
      </p:sp>
      <p:pic>
        <p:nvPicPr>
          <p:cNvPr id="7170" name="Picture 2" descr="https://www.centenarycollege.edu/cms/uploads/pics/a_remember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581400"/>
            <a:ext cx="302895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44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Modern No. 20" pitchFamily="18" charset="0"/>
              </a:rPr>
              <a:t>Spring Tasks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Modern No. 20" pitchFamily="18" charset="0"/>
              </a:rPr>
              <a:t>—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Modern No. 20" pitchFamily="18" charset="0"/>
              </a:rPr>
              <a:t>June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4799" y="1671935"/>
            <a:ext cx="7848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b="1" dirty="0">
                <a:latin typeface="Modern No. 20" pitchFamily="18" charset="0"/>
                <a:cs typeface="Arial" pitchFamily="34" charset="0"/>
              </a:rPr>
              <a:t>Enrollment Data Review and Submission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1" y="2286000"/>
            <a:ext cx="5333999" cy="420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3063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  <a:cs typeface="Arial" pitchFamily="34" charset="0"/>
              </a:rPr>
              <a:t>June 17 - 24, 2021.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Go to </a:t>
            </a:r>
            <a:r>
              <a:rPr lang="en-US" sz="2000" b="1" dirty="0">
                <a:latin typeface="Modern No. 20" pitchFamily="18" charset="0"/>
              </a:rPr>
              <a:t>Admin</a:t>
            </a:r>
            <a:r>
              <a:rPr lang="en-US" sz="2000" dirty="0">
                <a:latin typeface="Modern No. 20" pitchFamily="18" charset="0"/>
              </a:rPr>
              <a:t> </a:t>
            </a:r>
            <a:r>
              <a:rPr lang="en-US" sz="1400" dirty="0">
                <a:latin typeface="Modern No. 20" pitchFamily="18" charset="0"/>
                <a:sym typeface="Wingdings"/>
              </a:rPr>
              <a:t> </a:t>
            </a:r>
            <a:r>
              <a:rPr lang="en-US" sz="2000" b="1" dirty="0">
                <a:latin typeface="Modern No. 20" pitchFamily="18" charset="0"/>
              </a:rPr>
              <a:t>Fiscal Agent Monitoring </a:t>
            </a:r>
            <a:r>
              <a:rPr lang="en-US" sz="1400" b="1" dirty="0">
                <a:latin typeface="Modern No. 20" pitchFamily="18" charset="0"/>
                <a:sym typeface="Wingdings"/>
              </a:rPr>
              <a:t></a:t>
            </a:r>
            <a:r>
              <a:rPr lang="en-US" sz="2000" b="1" dirty="0">
                <a:latin typeface="Modern No. 20" pitchFamily="18" charset="0"/>
              </a:rPr>
              <a:t> Enrollment Collection Submission</a:t>
            </a:r>
            <a:r>
              <a:rPr lang="en-US" sz="20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The </a:t>
            </a:r>
            <a:r>
              <a:rPr lang="en-US" sz="2000" b="1" dirty="0">
                <a:latin typeface="Modern No. 20" pitchFamily="18" charset="0"/>
              </a:rPr>
              <a:t>Report</a:t>
            </a:r>
            <a:r>
              <a:rPr lang="en-US" sz="2000" dirty="0">
                <a:latin typeface="Modern No. 20" pitchFamily="18" charset="0"/>
              </a:rPr>
              <a:t> and </a:t>
            </a:r>
            <a:r>
              <a:rPr lang="en-US" sz="2000" b="1" dirty="0" err="1">
                <a:latin typeface="Modern No. 20" pitchFamily="18" charset="0"/>
              </a:rPr>
              <a:t>Repstd</a:t>
            </a:r>
            <a:r>
              <a:rPr lang="en-US" sz="2000" dirty="0">
                <a:latin typeface="Modern No. 20" pitchFamily="18" charset="0"/>
              </a:rPr>
              <a:t> buttons provide a summary of enrollment counts.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The </a:t>
            </a:r>
            <a:r>
              <a:rPr lang="en-US" sz="2000" b="1" dirty="0" err="1">
                <a:latin typeface="Modern No. 20" pitchFamily="18" charset="0"/>
              </a:rPr>
              <a:t>CompA</a:t>
            </a:r>
            <a:r>
              <a:rPr lang="en-US" sz="2000" dirty="0">
                <a:latin typeface="Modern No. 20" pitchFamily="18" charset="0"/>
              </a:rPr>
              <a:t> button lists the segments students have completed or are expected to earn credit for.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These reports can help determine:</a:t>
            </a:r>
          </a:p>
          <a:p>
            <a:pPr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That your student enrollment information was entered properly.</a:t>
            </a:r>
          </a:p>
          <a:p>
            <a:pPr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</a:rPr>
              <a:t>Which students are progressing toward concentrator/completer status.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343400"/>
            <a:ext cx="3587241" cy="2209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84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80010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Modern No. 20" pitchFamily="18" charset="0"/>
              </a:rPr>
              <a:t>Reports for Reviewing Courses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4800" y="2422029"/>
            <a:ext cx="40386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200" b="1" dirty="0">
                <a:latin typeface="Modern No. 20" pitchFamily="18" charset="0"/>
                <a:cs typeface="Arial" pitchFamily="34" charset="0"/>
              </a:rPr>
              <a:t>Instructional Design Reports</a:t>
            </a:r>
            <a:endParaRPr lang="en-US" sz="2200" dirty="0">
              <a:latin typeface="Modern No. 20" pitchFamily="18" charset="0"/>
              <a:cs typeface="Arial" pitchFamily="34" charset="0"/>
            </a:endParaRPr>
          </a:p>
          <a:p>
            <a:pPr marL="8001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800" dirty="0">
                <a:latin typeface="Modern No. 20" pitchFamily="18" charset="0"/>
                <a:cs typeface="Arial" pitchFamily="34" charset="0"/>
              </a:rPr>
              <a:t>Show the courses operating during a selected year.</a:t>
            </a:r>
          </a:p>
          <a:p>
            <a:pPr marL="8001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800" dirty="0">
                <a:latin typeface="Modern No. 20" pitchFamily="18" charset="0"/>
                <a:cs typeface="Arial" pitchFamily="34" charset="0"/>
              </a:rPr>
              <a:t>Allows for easy viewing of program segment information.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8600" y="4191000"/>
            <a:ext cx="8572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3063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>
                <a:latin typeface="Modern No. 20" pitchFamily="18" charset="0"/>
              </a:rPr>
              <a:t>Go to </a:t>
            </a:r>
            <a:r>
              <a:rPr lang="en-US" sz="1800" b="1" dirty="0">
                <a:latin typeface="Modern No. 20" pitchFamily="18" charset="0"/>
              </a:rPr>
              <a:t>Reports</a:t>
            </a:r>
            <a:r>
              <a:rPr lang="en-US" sz="1800" dirty="0">
                <a:latin typeface="Modern No. 20" pitchFamily="18" charset="0"/>
              </a:rPr>
              <a:t>, then </a:t>
            </a:r>
            <a:r>
              <a:rPr lang="en-US" sz="1800" b="1" dirty="0">
                <a:latin typeface="Modern No. 20" pitchFamily="18" charset="0"/>
              </a:rPr>
              <a:t>Building Reports</a:t>
            </a:r>
            <a:r>
              <a:rPr lang="en-US" sz="18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>
                <a:latin typeface="Modern No. 20" pitchFamily="18" charset="0"/>
              </a:rPr>
              <a:t>Under </a:t>
            </a:r>
            <a:r>
              <a:rPr lang="en-US" sz="1800" b="1" dirty="0">
                <a:latin typeface="Modern No. 20" pitchFamily="18" charset="0"/>
              </a:rPr>
              <a:t>Program / Course Reports</a:t>
            </a:r>
            <a:r>
              <a:rPr lang="en-US" sz="18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>
                <a:latin typeface="Modern No. 20" pitchFamily="18" charset="0"/>
              </a:rPr>
              <a:t>Use these reports to verify:</a:t>
            </a:r>
          </a:p>
          <a:p>
            <a:pPr lvl="2" eaLnBrk="1" hangingPunct="1">
              <a:lnSpc>
                <a:spcPct val="80000"/>
              </a:lnSpc>
              <a:spcBef>
                <a:spcPts val="0"/>
              </a:spcBef>
              <a:spcAft>
                <a:spcPts val="1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800" dirty="0">
                <a:latin typeface="Modern No. 20" pitchFamily="18" charset="0"/>
              </a:rPr>
              <a:t>That classes have been</a:t>
            </a:r>
          </a:p>
          <a:p>
            <a:pPr marL="914400" lvl="2" indent="0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defRPr/>
            </a:pPr>
            <a:r>
              <a:rPr lang="en-US" sz="1800" dirty="0">
                <a:latin typeface="Modern No. 20" pitchFamily="18" charset="0"/>
              </a:rPr>
              <a:t>    entered into CTEIS accurately for the current year.</a:t>
            </a:r>
          </a:p>
          <a:p>
            <a:pPr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800" dirty="0">
                <a:latin typeface="Modern No. 20" pitchFamily="18" charset="0"/>
              </a:rPr>
              <a:t>That courses offer the 12 segments required for your programs to produce completers.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CE91FA-54A5-471E-B9EF-884D2723A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591" y="2057400"/>
            <a:ext cx="4250219" cy="31206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870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>
            <a:extLst>
              <a:ext uri="{FF2B5EF4-FFF2-40B4-BE49-F238E27FC236}">
                <a16:creationId xmlns:a16="http://schemas.microsoft.com/office/drawing/2014/main" id="{E979C939-D3F7-4F1C-A303-030A04DD9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000250"/>
            <a:ext cx="44958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200" b="1" dirty="0">
                <a:latin typeface="Modern No. 20" pitchFamily="18" charset="0"/>
                <a:cs typeface="Arial" pitchFamily="34" charset="0"/>
              </a:rPr>
              <a:t>List of Courses by Building Report</a:t>
            </a:r>
            <a:endParaRPr lang="en-US" sz="2200" dirty="0">
              <a:latin typeface="Modern No. 20" pitchFamily="18" charset="0"/>
              <a:cs typeface="Arial" pitchFamily="34" charset="0"/>
            </a:endParaRPr>
          </a:p>
          <a:p>
            <a:pPr marL="8001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800" dirty="0">
                <a:latin typeface="Modern No. 20" pitchFamily="18" charset="0"/>
                <a:cs typeface="Arial" pitchFamily="34" charset="0"/>
              </a:rPr>
              <a:t>Shows all courses operating during the current school year within a selected building.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C1EC709D-6567-4F60-848F-E7C3C1E34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3429000"/>
            <a:ext cx="87249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3063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>
                <a:latin typeface="Modern No. 20" pitchFamily="18" charset="0"/>
              </a:rPr>
              <a:t>Go to </a:t>
            </a:r>
            <a:r>
              <a:rPr lang="en-US" sz="1800" b="1" dirty="0">
                <a:latin typeface="Modern No. 20" pitchFamily="18" charset="0"/>
              </a:rPr>
              <a:t>Reports</a:t>
            </a:r>
            <a:r>
              <a:rPr lang="en-US" sz="1800" dirty="0">
                <a:latin typeface="Modern No. 20" pitchFamily="18" charset="0"/>
              </a:rPr>
              <a:t>, then </a:t>
            </a:r>
            <a:r>
              <a:rPr lang="en-US" sz="1800" b="1" dirty="0">
                <a:latin typeface="Modern No. 20" pitchFamily="18" charset="0"/>
              </a:rPr>
              <a:t>Building Reports</a:t>
            </a:r>
            <a:r>
              <a:rPr lang="en-US" sz="18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>
                <a:latin typeface="Modern No. 20" pitchFamily="18" charset="0"/>
              </a:rPr>
              <a:t>Under </a:t>
            </a:r>
            <a:r>
              <a:rPr lang="en-US" sz="1800" b="1" dirty="0">
                <a:latin typeface="Modern No. 20" pitchFamily="18" charset="0"/>
              </a:rPr>
              <a:t>Program / Course Reports</a:t>
            </a:r>
            <a:r>
              <a:rPr lang="en-US" sz="18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>
                <a:latin typeface="Modern No. 20" pitchFamily="18" charset="0"/>
              </a:rPr>
              <a:t>Use these reports to verify:</a:t>
            </a:r>
          </a:p>
          <a:p>
            <a:pPr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800" dirty="0">
                <a:latin typeface="Modern No. 20" pitchFamily="18" charset="0"/>
              </a:rPr>
              <a:t>That classes within a building (or PSN) have been entered into CTEIS accurately for the current year.</a:t>
            </a:r>
          </a:p>
          <a:p>
            <a:pPr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800" dirty="0">
                <a:latin typeface="Modern No. 20" pitchFamily="18" charset="0"/>
              </a:rPr>
              <a:t>That course detail fields are accurate.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1FD830-3D17-46AB-94EC-454AEA4808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536" y="1828800"/>
            <a:ext cx="4122311" cy="237139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42D33A6E-CEDA-4053-9088-B758D1E458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80010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Modern No. 20" pitchFamily="18" charset="0"/>
              </a:rPr>
              <a:t>Reports for Reviewing Courses</a:t>
            </a:r>
          </a:p>
        </p:txBody>
      </p:sp>
    </p:spTree>
    <p:extLst>
      <p:ext uri="{BB962C8B-B14F-4D97-AF65-F5344CB8AC3E}">
        <p14:creationId xmlns:p14="http://schemas.microsoft.com/office/powerpoint/2010/main" val="232286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Modern No. 20" pitchFamily="18" charset="0"/>
              </a:rPr>
              <a:t>Reports for Reviewing Students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4800" y="1771650"/>
            <a:ext cx="44958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200" b="1" dirty="0">
                <a:latin typeface="Modern No. 20" pitchFamily="18" charset="0"/>
                <a:cs typeface="Arial" pitchFamily="34" charset="0"/>
              </a:rPr>
              <a:t>Check UIC Button</a:t>
            </a:r>
            <a:endParaRPr lang="en-US" sz="2200" dirty="0">
              <a:latin typeface="Modern No. 20" pitchFamily="18" charset="0"/>
              <a:cs typeface="Arial" pitchFamily="34" charset="0"/>
            </a:endParaRPr>
          </a:p>
          <a:p>
            <a:pPr marL="8001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800" dirty="0">
                <a:latin typeface="Modern No. 20" pitchFamily="18" charset="0"/>
                <a:cs typeface="Arial" pitchFamily="34" charset="0"/>
              </a:rPr>
              <a:t>Allows your reporters to verify student UICs without saving records.</a:t>
            </a:r>
          </a:p>
          <a:p>
            <a:pPr lvl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defRPr/>
            </a:pPr>
            <a:endParaRPr lang="en-US" sz="600" dirty="0">
              <a:latin typeface="Modern No. 20" pitchFamily="18" charset="0"/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200" b="1" dirty="0">
                <a:latin typeface="Modern No. 20" pitchFamily="18" charset="0"/>
                <a:cs typeface="Arial" pitchFamily="34" charset="0"/>
              </a:rPr>
              <a:t>Bad UIC by Building Report</a:t>
            </a:r>
            <a:endParaRPr lang="en-US" sz="2200" dirty="0">
              <a:latin typeface="Modern No. 20" pitchFamily="18" charset="0"/>
              <a:cs typeface="Arial" pitchFamily="34" charset="0"/>
            </a:endParaRPr>
          </a:p>
          <a:p>
            <a:pPr marL="8001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800" dirty="0">
                <a:latin typeface="Modern No. 20" pitchFamily="18" charset="0"/>
                <a:cs typeface="Arial" pitchFamily="34" charset="0"/>
              </a:rPr>
              <a:t>Shows the UIC, student name, gender, date of birth, and UIC errors of all enrolled students within a building.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90500" y="4495800"/>
            <a:ext cx="88011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3063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>
                <a:latin typeface="Modern No. 20" pitchFamily="18" charset="0"/>
              </a:rPr>
              <a:t>Go to </a:t>
            </a:r>
            <a:r>
              <a:rPr lang="en-US" sz="1800" b="1" dirty="0">
                <a:latin typeface="Modern No. 20" pitchFamily="18" charset="0"/>
              </a:rPr>
              <a:t>Reports</a:t>
            </a:r>
            <a:r>
              <a:rPr lang="en-US" sz="1800" dirty="0">
                <a:latin typeface="Modern No. 20" pitchFamily="18" charset="0"/>
              </a:rPr>
              <a:t>, then </a:t>
            </a:r>
            <a:r>
              <a:rPr lang="en-US" sz="1800" b="1" dirty="0">
                <a:latin typeface="Modern No. 20" pitchFamily="18" charset="0"/>
              </a:rPr>
              <a:t>Building Reports</a:t>
            </a:r>
            <a:r>
              <a:rPr lang="en-US" sz="18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>
                <a:latin typeface="Modern No. 20" pitchFamily="18" charset="0"/>
              </a:rPr>
              <a:t>Under </a:t>
            </a:r>
            <a:r>
              <a:rPr lang="en-US" sz="1800" b="1" dirty="0">
                <a:latin typeface="Modern No. 20" pitchFamily="18" charset="0"/>
              </a:rPr>
              <a:t>Audit Reports</a:t>
            </a:r>
            <a:r>
              <a:rPr lang="en-US" sz="18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>
                <a:latin typeface="Modern No. 20" pitchFamily="18" charset="0"/>
              </a:rPr>
              <a:t>Use this report to:</a:t>
            </a:r>
          </a:p>
          <a:p>
            <a:pPr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800" dirty="0">
                <a:latin typeface="Modern No. 20" pitchFamily="18" charset="0"/>
              </a:rPr>
              <a:t>Locate and print students who do not pass the enrollment validation check.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263" y="3958211"/>
            <a:ext cx="4218937" cy="150821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774" y="1858466"/>
            <a:ext cx="2083914" cy="171194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0799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Modern No. 20" pitchFamily="18" charset="0"/>
              </a:rPr>
              <a:t>Reports for Reviewing Students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4800" y="1771650"/>
            <a:ext cx="80772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200" b="1" dirty="0">
                <a:latin typeface="Modern No. 20" pitchFamily="18" charset="0"/>
                <a:cs typeface="Arial" pitchFamily="34" charset="0"/>
              </a:rPr>
              <a:t>UIC With No Current MSDS Report</a:t>
            </a:r>
            <a:endParaRPr lang="en-US" sz="2200" dirty="0">
              <a:latin typeface="Modern No. 20" pitchFamily="18" charset="0"/>
              <a:cs typeface="Arial" pitchFamily="34" charset="0"/>
            </a:endParaRPr>
          </a:p>
          <a:p>
            <a:pPr marL="8001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800" dirty="0">
                <a:latin typeface="Modern No. 20" pitchFamily="18" charset="0"/>
                <a:cs typeface="Arial" pitchFamily="34" charset="0"/>
              </a:rPr>
              <a:t>Displays a list of students with invalid UICs.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90500" y="4953000"/>
            <a:ext cx="87249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3063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>
                <a:latin typeface="Modern No. 20" pitchFamily="18" charset="0"/>
              </a:rPr>
              <a:t>Go to </a:t>
            </a:r>
            <a:r>
              <a:rPr lang="en-US" sz="1800" b="1" dirty="0">
                <a:latin typeface="Modern No. 20" pitchFamily="18" charset="0"/>
              </a:rPr>
              <a:t>Reports</a:t>
            </a:r>
            <a:r>
              <a:rPr lang="en-US" sz="1800" dirty="0">
                <a:latin typeface="Modern No. 20" pitchFamily="18" charset="0"/>
              </a:rPr>
              <a:t>, then </a:t>
            </a:r>
            <a:r>
              <a:rPr lang="en-US" sz="1800" b="1" dirty="0">
                <a:latin typeface="Modern No. 20" pitchFamily="18" charset="0"/>
              </a:rPr>
              <a:t>Building Reports</a:t>
            </a:r>
            <a:r>
              <a:rPr lang="en-US" sz="18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>
                <a:latin typeface="Modern No. 20" pitchFamily="18" charset="0"/>
              </a:rPr>
              <a:t>Under </a:t>
            </a:r>
            <a:r>
              <a:rPr lang="en-US" sz="1800" b="1" dirty="0">
                <a:latin typeface="Modern No. 20" pitchFamily="18" charset="0"/>
              </a:rPr>
              <a:t>Audit Reports</a:t>
            </a:r>
            <a:r>
              <a:rPr lang="en-US" sz="18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>
                <a:latin typeface="Modern No. 20" pitchFamily="18" charset="0"/>
              </a:rPr>
              <a:t>Use this report to verify:</a:t>
            </a:r>
          </a:p>
          <a:p>
            <a:pPr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800" dirty="0">
                <a:latin typeface="Modern No. 20" pitchFamily="18" charset="0"/>
              </a:rPr>
              <a:t>That all student core fields match the records within the MSDS.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03" y="2630874"/>
            <a:ext cx="5242594" cy="224773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768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Modern No. 20" pitchFamily="18" charset="0"/>
              </a:rPr>
              <a:t>Reports for Reviewing Enrollment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57199" y="1676400"/>
            <a:ext cx="8343901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200" b="1" dirty="0">
                <a:latin typeface="Modern No. 20" pitchFamily="18" charset="0"/>
                <a:cs typeface="Arial" pitchFamily="34" charset="0"/>
              </a:rPr>
              <a:t>Class Student List Report</a:t>
            </a:r>
            <a:endParaRPr lang="en-US" sz="2200" dirty="0">
              <a:latin typeface="Modern No. 20" pitchFamily="18" charset="0"/>
              <a:cs typeface="Arial" pitchFamily="34" charset="0"/>
            </a:endParaRPr>
          </a:p>
          <a:p>
            <a:pPr marL="8001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800" dirty="0">
                <a:latin typeface="Modern No. 20" pitchFamily="18" charset="0"/>
                <a:cs typeface="Arial" pitchFamily="34" charset="0"/>
              </a:rPr>
              <a:t>Contains segment information, grades, and student enter and exit dates for courses operating within a selected building.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42900" y="3015228"/>
            <a:ext cx="3848100" cy="338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3063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>
                <a:latin typeface="Modern No. 20" pitchFamily="18" charset="0"/>
              </a:rPr>
              <a:t>Go to </a:t>
            </a:r>
            <a:r>
              <a:rPr lang="en-US" sz="1800" b="1" dirty="0">
                <a:latin typeface="Modern No. 20" pitchFamily="18" charset="0"/>
              </a:rPr>
              <a:t>Reports</a:t>
            </a:r>
            <a:r>
              <a:rPr lang="en-US" sz="1800" dirty="0">
                <a:latin typeface="Modern No. 20" pitchFamily="18" charset="0"/>
              </a:rPr>
              <a:t>, then </a:t>
            </a:r>
            <a:r>
              <a:rPr lang="en-US" sz="1800" b="1" dirty="0">
                <a:latin typeface="Modern No. 20" pitchFamily="18" charset="0"/>
              </a:rPr>
              <a:t>Building Reports</a:t>
            </a:r>
            <a:r>
              <a:rPr lang="en-US" sz="18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>
                <a:latin typeface="Modern No. 20" pitchFamily="18" charset="0"/>
              </a:rPr>
              <a:t>Under </a:t>
            </a:r>
            <a:r>
              <a:rPr lang="en-US" sz="1800" b="1" dirty="0">
                <a:latin typeface="Modern No. 20" pitchFamily="18" charset="0"/>
              </a:rPr>
              <a:t>Audit Reports</a:t>
            </a:r>
            <a:r>
              <a:rPr lang="en-US" sz="18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>
                <a:latin typeface="Modern No. 20" pitchFamily="18" charset="0"/>
              </a:rPr>
              <a:t>Use these reports to verify:</a:t>
            </a:r>
          </a:p>
          <a:p>
            <a:pPr marL="690563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800" dirty="0">
                <a:latin typeface="Modern No. 20" pitchFamily="18" charset="0"/>
              </a:rPr>
              <a:t>That students have been enrolled into the correct courses for the current year.</a:t>
            </a:r>
          </a:p>
          <a:p>
            <a:pPr marL="690563"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800" dirty="0">
                <a:latin typeface="Modern No. 20" pitchFamily="18" charset="0"/>
              </a:rPr>
              <a:t>That courses offer the 12 segments required for students to become completers.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931" y="3114677"/>
            <a:ext cx="4786169" cy="20101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713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Modern No. 20" pitchFamily="18" charset="0"/>
              </a:rPr>
              <a:t>Reports for Reviewing Enrollment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4800" y="1771650"/>
            <a:ext cx="86106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200" b="1" dirty="0">
                <a:latin typeface="Modern No. 20" pitchFamily="18" charset="0"/>
                <a:cs typeface="Arial" pitchFamily="34" charset="0"/>
              </a:rPr>
              <a:t>Program Enrollment History Report</a:t>
            </a:r>
            <a:endParaRPr lang="en-US" sz="2200" dirty="0">
              <a:latin typeface="Modern No. 20" pitchFamily="18" charset="0"/>
              <a:cs typeface="Arial" pitchFamily="34" charset="0"/>
            </a:endParaRPr>
          </a:p>
          <a:p>
            <a:pPr marL="8001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800" dirty="0">
                <a:latin typeface="Modern No. 20" pitchFamily="18" charset="0"/>
                <a:cs typeface="Arial" pitchFamily="34" charset="0"/>
              </a:rPr>
              <a:t>Displays the historical information of all students enrolled within a selected program.</a:t>
            </a:r>
          </a:p>
          <a:p>
            <a:pPr marL="8001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800" dirty="0">
                <a:latin typeface="Modern No. 20" pitchFamily="18" charset="0"/>
                <a:cs typeface="Arial" pitchFamily="34" charset="0"/>
              </a:rPr>
              <a:t>Includes segment profiles and previous assessment scores.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3505200"/>
            <a:ext cx="86487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3063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>
                <a:latin typeface="Modern No. 20" pitchFamily="18" charset="0"/>
              </a:rPr>
              <a:t>Go to </a:t>
            </a:r>
            <a:r>
              <a:rPr lang="en-US" sz="1800" b="1" dirty="0">
                <a:latin typeface="Modern No. 20" pitchFamily="18" charset="0"/>
              </a:rPr>
              <a:t>Reports</a:t>
            </a:r>
            <a:r>
              <a:rPr lang="en-US" sz="1800" dirty="0">
                <a:latin typeface="Modern No. 20" pitchFamily="18" charset="0"/>
              </a:rPr>
              <a:t>, then </a:t>
            </a:r>
          </a:p>
          <a:p>
            <a:pPr marL="30163" lvl="1" indent="0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defRPr/>
            </a:pPr>
            <a:r>
              <a:rPr lang="en-US" sz="1800" b="1" dirty="0">
                <a:latin typeface="Modern No. 20" pitchFamily="18" charset="0"/>
              </a:rPr>
              <a:t>      Building Reports</a:t>
            </a:r>
            <a:r>
              <a:rPr lang="en-US" sz="18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>
                <a:latin typeface="Modern No. 20" pitchFamily="18" charset="0"/>
              </a:rPr>
              <a:t>Under </a:t>
            </a:r>
            <a:r>
              <a:rPr lang="en-US" sz="1800" b="1" dirty="0">
                <a:latin typeface="Modern No. 20" pitchFamily="18" charset="0"/>
              </a:rPr>
              <a:t>Program / Student Reports</a:t>
            </a:r>
            <a:r>
              <a:rPr lang="en-US" sz="18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>
                <a:latin typeface="Modern No. 20" pitchFamily="18" charset="0"/>
              </a:rPr>
              <a:t>Use these reports to verify that:</a:t>
            </a:r>
          </a:p>
          <a:p>
            <a:pPr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800" dirty="0">
                <a:latin typeface="Modern No. 20" pitchFamily="18" charset="0"/>
              </a:rPr>
              <a:t>Students have been enrolled into the correct courses for the current year.</a:t>
            </a:r>
          </a:p>
          <a:p>
            <a:pPr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800" dirty="0">
                <a:latin typeface="Modern No. 20" pitchFamily="18" charset="0"/>
              </a:rPr>
              <a:t>Courses offer the 12 segments required for students to become completers.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256824"/>
            <a:ext cx="5105400" cy="155593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732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Modern No. 20" pitchFamily="18" charset="0"/>
              </a:rPr>
              <a:t>Reports for Reviewing Enrollment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4800" y="1924050"/>
            <a:ext cx="45720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200" b="1" dirty="0">
                <a:latin typeface="Modern No. 20" pitchFamily="18" charset="0"/>
                <a:cs typeface="Arial" pitchFamily="34" charset="0"/>
              </a:rPr>
              <a:t>Program Counts Report</a:t>
            </a:r>
            <a:endParaRPr lang="en-US" sz="2200" dirty="0">
              <a:latin typeface="Modern No. 20" pitchFamily="18" charset="0"/>
              <a:cs typeface="Arial" pitchFamily="34" charset="0"/>
            </a:endParaRPr>
          </a:p>
          <a:p>
            <a:pPr marL="8001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800" dirty="0">
                <a:latin typeface="Modern No. 20" pitchFamily="18" charset="0"/>
                <a:cs typeface="Arial" pitchFamily="34" charset="0"/>
              </a:rPr>
              <a:t>Shows how many students have been enrolled into each program within the selected building(s).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90500" y="3262878"/>
            <a:ext cx="4686300" cy="351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3063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>
                <a:latin typeface="Modern No. 20" pitchFamily="18" charset="0"/>
              </a:rPr>
              <a:t>Go to </a:t>
            </a:r>
            <a:r>
              <a:rPr lang="en-US" sz="1800" b="1" dirty="0">
                <a:latin typeface="Modern No. 20" pitchFamily="18" charset="0"/>
              </a:rPr>
              <a:t>Reports</a:t>
            </a:r>
            <a:r>
              <a:rPr lang="en-US" sz="1800" dirty="0">
                <a:latin typeface="Modern No. 20" pitchFamily="18" charset="0"/>
              </a:rPr>
              <a:t>, then </a:t>
            </a:r>
            <a:r>
              <a:rPr lang="en-US" sz="1800" b="1" dirty="0">
                <a:latin typeface="Modern No. 20" pitchFamily="18" charset="0"/>
              </a:rPr>
              <a:t>Building Reports</a:t>
            </a:r>
            <a:r>
              <a:rPr lang="en-US" sz="18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>
                <a:latin typeface="Modern No. 20" pitchFamily="18" charset="0"/>
              </a:rPr>
              <a:t>Under </a:t>
            </a:r>
            <a:r>
              <a:rPr lang="en-US" sz="1800" b="1" dirty="0">
                <a:latin typeface="Modern No. 20" pitchFamily="18" charset="0"/>
              </a:rPr>
              <a:t>Program / Student; Audit Reports</a:t>
            </a:r>
            <a:r>
              <a:rPr lang="en-US" sz="1800" dirty="0">
                <a:latin typeface="Modern No. 20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>
                <a:latin typeface="Modern No. 20" pitchFamily="18" charset="0"/>
              </a:rPr>
              <a:t>Use these reports to verify:</a:t>
            </a:r>
          </a:p>
          <a:p>
            <a:pPr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800" dirty="0">
                <a:latin typeface="Modern No. 20" pitchFamily="18" charset="0"/>
              </a:rPr>
              <a:t>That classes have been entered into CTEIS accurately for the current year.</a:t>
            </a:r>
          </a:p>
          <a:p>
            <a:pPr lvl="2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en-US" sz="1800" dirty="0">
                <a:latin typeface="Modern No. 20" pitchFamily="18" charset="0"/>
              </a:rPr>
              <a:t>That courses contain the correct number of student enrollments.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312" y="2135678"/>
            <a:ext cx="3436088" cy="403652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269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581400"/>
            <a:ext cx="3959196" cy="2613070"/>
          </a:xfrm>
          <a:prstGeom prst="rect">
            <a:avLst/>
          </a:prstGeom>
        </p:spPr>
      </p:pic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Modern No. 20" pitchFamily="18" charset="0"/>
              </a:rPr>
              <a:t>Introduction</a:t>
            </a:r>
          </a:p>
        </p:txBody>
      </p:sp>
      <p:sp>
        <p:nvSpPr>
          <p:cNvPr id="14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2514600"/>
            <a:ext cx="4572000" cy="37338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US" sz="2800" dirty="0">
                <a:latin typeface="Modern No. 20" pitchFamily="18" charset="0"/>
              </a:rPr>
              <a:t>What are my responsibilities?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sz="1800" dirty="0">
              <a:latin typeface="Modern No. 20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Oversee all Operating Building reporting activities.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Grant CTEIS reporting roles and permissions to all users (including CEPD Administrators).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Review program data.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Submit CTE reports to the CEPD Administrator.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685800" y="1752600"/>
            <a:ext cx="7802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en-US" sz="2400" dirty="0">
                <a:latin typeface="Modern No. 20" pitchFamily="18" charset="0"/>
              </a:rPr>
              <a:t>OCTE appoints two FAs for each Fiscal Agency district.</a:t>
            </a:r>
          </a:p>
        </p:txBody>
      </p:sp>
    </p:spTree>
    <p:extLst>
      <p:ext uri="{BB962C8B-B14F-4D97-AF65-F5344CB8AC3E}">
        <p14:creationId xmlns:p14="http://schemas.microsoft.com/office/powerpoint/2010/main" val="409402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4" y="3814948"/>
            <a:ext cx="3346456" cy="2695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Modern No. 20" pitchFamily="18" charset="0"/>
              </a:rPr>
              <a:t>Questions?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idx="1"/>
          </p:nvPr>
        </p:nvSpPr>
        <p:spPr>
          <a:xfrm>
            <a:off x="4038600" y="4419600"/>
            <a:ext cx="4648200" cy="19812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400" dirty="0">
                <a:latin typeface="Modern No. 20" pitchFamily="18" charset="0"/>
              </a:rPr>
              <a:t>Don’t forget to fill out our Training Evaluation Form on the wiki at</a:t>
            </a:r>
          </a:p>
          <a:p>
            <a:pPr algn="ctr" eaLnBrk="1" hangingPunct="1">
              <a:buFontTx/>
              <a:buNone/>
              <a:defRPr/>
            </a:pPr>
            <a:r>
              <a:rPr lang="en-US" sz="2400" u="sng" dirty="0">
                <a:solidFill>
                  <a:schemeClr val="accent6"/>
                </a:solidFill>
                <a:latin typeface="Modern No. 20" pitchFamily="18" charset="0"/>
                <a:hlinkClick r:id="rId3"/>
              </a:rPr>
              <a:t>Training and General Info </a:t>
            </a:r>
            <a:r>
              <a:rPr lang="en-US" sz="1800" u="sng" dirty="0">
                <a:solidFill>
                  <a:schemeClr val="accent6"/>
                </a:solidFill>
                <a:latin typeface="Modern No. 20" pitchFamily="18" charset="0"/>
                <a:sym typeface="Wingdings"/>
                <a:hlinkClick r:id="rId3"/>
              </a:rPr>
              <a:t></a:t>
            </a:r>
          </a:p>
          <a:p>
            <a:pPr algn="ctr" eaLnBrk="1" hangingPunct="1">
              <a:buFontTx/>
              <a:buNone/>
              <a:defRPr/>
            </a:pPr>
            <a:r>
              <a:rPr lang="en-US" sz="2400" u="sng" dirty="0">
                <a:solidFill>
                  <a:schemeClr val="accent6"/>
                </a:solidFill>
                <a:latin typeface="Modern No. 20" pitchFamily="18" charset="0"/>
                <a:sym typeface="Wingdings"/>
                <a:hlinkClick r:id="rId3"/>
              </a:rPr>
              <a:t>CTEIS Training Evaluation</a:t>
            </a:r>
            <a:endParaRPr lang="en-US" sz="2400" u="sng" dirty="0">
              <a:solidFill>
                <a:schemeClr val="accent6"/>
              </a:solidFill>
              <a:latin typeface="Modern No. 20" pitchFamily="18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905000" y="2743200"/>
            <a:ext cx="5257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Modern No. 20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6280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  <p:bldP spid="22534" grpId="0" uiExpand="1" build="p" autoUpdateAnimBg="0" advAuto="1000"/>
      <p:bldP spid="2253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34" y="3048000"/>
            <a:ext cx="3718647" cy="3200400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Modern No. 20" pitchFamily="18" charset="0"/>
              </a:rPr>
              <a:t>CTEIS Updates</a:t>
            </a:r>
          </a:p>
        </p:txBody>
      </p:sp>
      <p:sp>
        <p:nvSpPr>
          <p:cNvPr id="14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2819400"/>
            <a:ext cx="4572000" cy="3581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Fall Data Entry: building reporters must enter courses and instructors into CTEIS by October 31, 2020.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The New Programs Application is moving to the Grant Electronic Management System (GEMS).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1800" dirty="0">
                <a:latin typeface="Modern No. 20" pitchFamily="18" charset="0"/>
              </a:rPr>
              <a:t>The due date is still TBD.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New Work-Based Learning guides and training schedules will be published in the near future.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594519" y="1752600"/>
            <a:ext cx="7954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Join the CTEIS Listserv for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 continual updates:</a:t>
            </a:r>
            <a:b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</a:rPr>
              <a:t>e-mail 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dern No. 20" pitchFamily="18" charset="0"/>
                <a:ea typeface="+mn-ea"/>
                <a:cs typeface="+mn-cs"/>
                <a:hlinkClick r:id="rId4"/>
              </a:rPr>
              <a:t>MartinezJ9@michigan.gov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dern No. 2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71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114800"/>
            <a:ext cx="177759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9144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Modern No. 20" pitchFamily="18" charset="0"/>
              </a:rPr>
              <a:t>Help Is Available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066800" y="1752600"/>
            <a:ext cx="3733800" cy="457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u="sng" dirty="0">
                <a:latin typeface="Modern No. 20" pitchFamily="18" charset="0"/>
              </a:rPr>
              <a:t>Technical Help</a:t>
            </a:r>
          </a:p>
          <a:p>
            <a:pPr indent="-117475" algn="ctr" eaLnBrk="1" hangingPunct="1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sz="2000" dirty="0">
                <a:latin typeface="Modern No. 20" pitchFamily="18" charset="0"/>
              </a:rPr>
              <a:t>For technical questions regarding data collection</a:t>
            </a:r>
          </a:p>
          <a:p>
            <a:pPr indent="-117475" algn="ctr" eaLnBrk="1" hangingPunct="1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sz="2000" dirty="0">
                <a:latin typeface="Modern No. 20" pitchFamily="18" charset="0"/>
              </a:rPr>
              <a:t>If you need assistance with importing or entering data</a:t>
            </a:r>
          </a:p>
          <a:p>
            <a:pPr indent="-117475" algn="ctr" eaLnBrk="1" hangingPunct="1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sz="2000" dirty="0">
                <a:latin typeface="Modern No. 20" pitchFamily="18" charset="0"/>
              </a:rPr>
              <a:t>For any issues relating to CTEIS operations or usage</a:t>
            </a:r>
          </a:p>
          <a:p>
            <a:pPr algn="ctr" eaLnBrk="1" hangingPunct="1"/>
            <a:endParaRPr lang="en-US" sz="2000" dirty="0">
              <a:latin typeface="Modern No. 20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000" dirty="0">
                <a:latin typeface="Modern No. 20" pitchFamily="18" charset="0"/>
              </a:rPr>
              <a:t>PTD Help Desk</a:t>
            </a:r>
          </a:p>
          <a:p>
            <a:pPr algn="ctr" eaLnBrk="1" hangingPunct="1">
              <a:buFontTx/>
              <a:buNone/>
            </a:pPr>
            <a:r>
              <a:rPr lang="en-US" sz="2000" dirty="0">
                <a:latin typeface="Modern No. 20" pitchFamily="18" charset="0"/>
              </a:rPr>
              <a:t>cteis.help@PTDtechnology.com</a:t>
            </a:r>
          </a:p>
          <a:p>
            <a:pPr algn="ctr" eaLnBrk="1" hangingPunct="1">
              <a:buFontTx/>
              <a:buNone/>
            </a:pPr>
            <a:r>
              <a:rPr lang="en-US" sz="2000" dirty="0">
                <a:latin typeface="Modern No. 20" pitchFamily="18" charset="0"/>
              </a:rPr>
              <a:t>(800) 203-0614 or (517) 333-9363</a:t>
            </a:r>
          </a:p>
          <a:p>
            <a:pPr algn="ctr" eaLnBrk="1" hangingPunct="1">
              <a:buFontTx/>
              <a:buNone/>
            </a:pPr>
            <a:r>
              <a:rPr lang="en-US" sz="2000" dirty="0">
                <a:latin typeface="Modern No. 20" pitchFamily="18" charset="0"/>
              </a:rPr>
              <a:t>Ext. 128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4800600" y="1752600"/>
            <a:ext cx="3733800" cy="457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u="sng" dirty="0">
                <a:latin typeface="Modern No. 20" pitchFamily="18" charset="0"/>
              </a:rPr>
              <a:t>Policy Help</a:t>
            </a:r>
          </a:p>
          <a:p>
            <a:pPr algn="ctr" eaLnBrk="1" hangingPunct="1">
              <a:spcBef>
                <a:spcPts val="0"/>
              </a:spcBef>
              <a:spcAft>
                <a:spcPts val="1200"/>
              </a:spcAft>
            </a:pPr>
            <a:endParaRPr lang="en-US" sz="4200" dirty="0">
              <a:latin typeface="Modern No. 20" pitchFamily="18" charset="0"/>
            </a:endParaRPr>
          </a:p>
          <a:p>
            <a:pPr indent="-117475" algn="ctr" eaLnBrk="1" hangingPunct="1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</a:pPr>
            <a:r>
              <a:rPr lang="en-US" sz="2000" dirty="0">
                <a:latin typeface="Modern No. 20" pitchFamily="18" charset="0"/>
              </a:rPr>
              <a:t>For direct questions regarding OCTE policy issues</a:t>
            </a:r>
          </a:p>
          <a:p>
            <a:pPr algn="ctr" eaLnBrk="1" hangingPunct="1">
              <a:spcBef>
                <a:spcPts val="0"/>
              </a:spcBef>
              <a:spcAft>
                <a:spcPts val="1200"/>
              </a:spcAft>
            </a:pPr>
            <a:endParaRPr lang="en-US" sz="2000" dirty="0">
              <a:latin typeface="Modern No. 20" pitchFamily="18" charset="0"/>
            </a:endParaRPr>
          </a:p>
          <a:p>
            <a:pPr marL="0" indent="0" algn="ctr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>
              <a:latin typeface="Modern No. 20" pitchFamily="18" charset="0"/>
            </a:endParaRPr>
          </a:p>
          <a:p>
            <a:pPr algn="ctr" eaLnBrk="1" hangingPunct="1"/>
            <a:endParaRPr lang="en-US" sz="2000" dirty="0">
              <a:latin typeface="Modern No. 20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000" dirty="0">
                <a:latin typeface="Modern No. 20" pitchFamily="18" charset="0"/>
              </a:rPr>
              <a:t>Joan Church</a:t>
            </a:r>
          </a:p>
          <a:p>
            <a:pPr algn="ctr" eaLnBrk="1" hangingPunct="1">
              <a:buFontTx/>
              <a:buNone/>
            </a:pPr>
            <a:r>
              <a:rPr lang="en-US" sz="2000" dirty="0">
                <a:latin typeface="Modern No. 20" pitchFamily="18" charset="0"/>
              </a:rPr>
              <a:t>ChurchJ@michigan.gov</a:t>
            </a:r>
          </a:p>
          <a:p>
            <a:pPr algn="ctr" eaLnBrk="1" hangingPunct="1">
              <a:buFontTx/>
              <a:buNone/>
            </a:pPr>
            <a:r>
              <a:rPr lang="en-US" sz="2000" dirty="0">
                <a:latin typeface="Modern No. 20" pitchFamily="18" charset="0"/>
              </a:rPr>
              <a:t>(517) 335-0360</a:t>
            </a:r>
          </a:p>
        </p:txBody>
      </p:sp>
    </p:spTree>
    <p:extLst>
      <p:ext uri="{BB962C8B-B14F-4D97-AF65-F5344CB8AC3E}">
        <p14:creationId xmlns:p14="http://schemas.microsoft.com/office/powerpoint/2010/main" val="244927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 autoUpdateAnimBg="0" advAuto="0"/>
      <p:bldP spid="3079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Modern No. 20" pitchFamily="18" charset="0"/>
              </a:rPr>
              <a:t>Timeline of Events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555748"/>
              </p:ext>
            </p:extLst>
          </p:nvPr>
        </p:nvGraphicFramePr>
        <p:xfrm>
          <a:off x="1371600" y="1541722"/>
          <a:ext cx="6400800" cy="371607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147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3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8809">
                <a:tc>
                  <a:txBody>
                    <a:bodyPr/>
                    <a:lstStyle/>
                    <a:p>
                      <a:pPr marL="0" marR="4826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Shruti"/>
                        </a:rPr>
                        <a:t>September</a:t>
                      </a:r>
                      <a:endParaRPr lang="en-US" sz="14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64" marR="59764" marT="0" marB="0" anchor="ctr"/>
                </a:tc>
                <a:tc>
                  <a:txBody>
                    <a:bodyPr/>
                    <a:lstStyle/>
                    <a:p>
                      <a:pPr marL="282575" marR="38100" lvl="0" indent="-163513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Font typeface="Symbol"/>
                        <a:buChar char=""/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Manage new users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2575" marR="38100" lvl="0" indent="-163513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Font typeface="Symbol"/>
                        <a:buChar char=""/>
                      </a:pPr>
                      <a:r>
                        <a:rPr lang="en-US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 coordinating Expenditure personnel.</a:t>
                      </a:r>
                    </a:p>
                    <a:p>
                      <a:pPr marL="282575" marR="38100" lvl="0" indent="-163513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Font typeface="Symbol"/>
                        <a:buChar char=""/>
                      </a:pPr>
                      <a:r>
                        <a:rPr lang="en-US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 coordinating Follow-Up personnel.</a:t>
                      </a:r>
                    </a:p>
                    <a:p>
                      <a:pPr marL="282575" marR="38100" lvl="0" indent="-163513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Font typeface="Symbol"/>
                        <a:buChar char=""/>
                      </a:pPr>
                      <a:r>
                        <a:rPr lang="en-US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 coordinating Enrollment personnel and assisting with proper instructional design of classes.</a:t>
                      </a:r>
                      <a:endParaRPr lang="en-US" sz="1300" dirty="0">
                        <a:effectLst/>
                        <a:latin typeface="+mn-lt"/>
                      </a:endParaRPr>
                    </a:p>
                  </a:txBody>
                  <a:tcPr marL="59764" marR="5976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4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Shruti"/>
                        </a:rPr>
                        <a:t>October</a:t>
                      </a:r>
                      <a:endParaRPr lang="en-US" sz="14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64" marR="59764" marT="0" marB="0" anchor="ctr"/>
                </a:tc>
                <a:tc>
                  <a:txBody>
                    <a:bodyPr/>
                    <a:lstStyle/>
                    <a:p>
                      <a:pPr marL="119062" marR="38100" lvl="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Font typeface="Symbol"/>
                        <a:buNone/>
                      </a:pPr>
                      <a:r>
                        <a:rPr lang="en-US" sz="1300" dirty="0">
                          <a:effectLst/>
                        </a:rPr>
                        <a:t>Class and staff enrollment data deadline (Oct. 31, 2020).</a:t>
                      </a:r>
                    </a:p>
                  </a:txBody>
                  <a:tcPr marL="59764" marR="59764" marT="0" marB="0" anchor="ctr"/>
                </a:tc>
                <a:extLst>
                  <a:ext uri="{0D108BD9-81ED-4DB2-BD59-A6C34878D82A}">
                    <a16:rowId xmlns:a16="http://schemas.microsoft.com/office/drawing/2014/main" val="3435217048"/>
                  </a:ext>
                </a:extLst>
              </a:tr>
              <a:tr h="5378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Shruti"/>
                        </a:rPr>
                        <a:t>November</a:t>
                      </a:r>
                      <a:endParaRPr lang="en-US" sz="14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64" marR="59764" marT="0" marB="0" anchor="ctr"/>
                </a:tc>
                <a:tc>
                  <a:txBody>
                    <a:bodyPr/>
                    <a:lstStyle/>
                    <a:p>
                      <a:pPr marL="287338" marR="38100" lvl="0" indent="-16827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Font typeface="Symbol"/>
                        <a:buChar char=""/>
                      </a:pPr>
                      <a:r>
                        <a:rPr lang="en-US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Expenditures report submission (Nov. 5, 2020 – Nov. 12, 2020).</a:t>
                      </a:r>
                    </a:p>
                    <a:p>
                      <a:pPr marL="287338" marR="38100" lvl="0" indent="-16827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Font typeface="Symbol"/>
                        <a:buChar char=""/>
                      </a:pPr>
                      <a:r>
                        <a:rPr lang="en-US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Oversee Work-Based Learning and post-secondary credential collection.</a:t>
                      </a:r>
                      <a:endParaRPr lang="en-US" sz="1100" dirty="0">
                        <a:effectLst/>
                        <a:latin typeface="Modern No. 20" panose="020707040705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764" marR="5976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5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Shruti"/>
                        </a:rPr>
                        <a:t>January</a:t>
                      </a:r>
                      <a:endParaRPr lang="en-US" sz="14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64" marR="59764" marT="0" marB="0" anchor="ctr"/>
                </a:tc>
                <a:tc>
                  <a:txBody>
                    <a:bodyPr/>
                    <a:lstStyle/>
                    <a:p>
                      <a:pPr marL="119062" marR="38100" lvl="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Font typeface="Symbol"/>
                        <a:buNone/>
                      </a:pPr>
                      <a:r>
                        <a:rPr lang="en-US" sz="1300" dirty="0">
                          <a:effectLst/>
                        </a:rPr>
                        <a:t>Follow-Up report submission (Jan. 8, 2021 – Jan. 15, 2021).</a:t>
                      </a:r>
                    </a:p>
                  </a:txBody>
                  <a:tcPr marL="59764" marR="5976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5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Shruti"/>
                        </a:rPr>
                        <a:t>March/April</a:t>
                      </a:r>
                      <a:endParaRPr lang="en-US" sz="14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64" marR="59764" marT="0" marB="0" anchor="ctr"/>
                </a:tc>
                <a:tc>
                  <a:txBody>
                    <a:bodyPr/>
                    <a:lstStyle/>
                    <a:p>
                      <a:pPr marL="119063" marR="3810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Oversee UIC/MSDS data review and maintenance.</a:t>
                      </a:r>
                      <a:endParaRPr lang="en-US" sz="1300" dirty="0">
                        <a:effectLst/>
                        <a:latin typeface="Modern No. 20" panose="020707040705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764" marR="5976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4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Shruti"/>
                        </a:rPr>
                        <a:t>May</a:t>
                      </a:r>
                      <a:endParaRPr lang="en-US" sz="14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64" marR="59764" marT="0" marB="0" anchor="ctr"/>
                </a:tc>
                <a:tc>
                  <a:txBody>
                    <a:bodyPr/>
                    <a:lstStyle/>
                    <a:p>
                      <a:pPr marL="119062" marR="38100" lvl="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Font typeface="Symbol"/>
                        <a:buNone/>
                      </a:pPr>
                      <a:r>
                        <a:rPr lang="en-US" sz="1300" dirty="0">
                          <a:effectLst/>
                        </a:rPr>
                        <a:t>Student enrollment data deadline (May 14, 2021).</a:t>
                      </a:r>
                      <a:endParaRPr lang="en-US" sz="1300" dirty="0">
                        <a:effectLst/>
                        <a:latin typeface="Modern No. 20" panose="020707040705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764" marR="5976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9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Shruti"/>
                        </a:rPr>
                        <a:t>June</a:t>
                      </a:r>
                      <a:endParaRPr lang="en-US" sz="14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64" marR="59764" marT="0" marB="0" anchor="ctr"/>
                </a:tc>
                <a:tc>
                  <a:txBody>
                    <a:bodyPr/>
                    <a:lstStyle/>
                    <a:p>
                      <a:pPr marL="119063" marR="3810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Enrollment report submission (June 17, 2021 – June 24, 2021).</a:t>
                      </a:r>
                      <a:endParaRPr lang="en-US" sz="1100" dirty="0">
                        <a:effectLst/>
                        <a:latin typeface="Modern No. 20" panose="020707040705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764" marR="5976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409700" y="5392138"/>
            <a:ext cx="6324600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b="1" dirty="0">
                <a:latin typeface="+mj-lt"/>
                <a:ea typeface="Times New Roman" panose="02020603050405020304" pitchFamily="18" charset="0"/>
                <a:cs typeface="Shruti"/>
              </a:rPr>
              <a:t>*Oversight and Coordination of Building Reporters:</a:t>
            </a:r>
            <a:endParaRPr lang="en-US" sz="1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400" dirty="0">
                <a:latin typeface="+mn-lt"/>
                <a:ea typeface="Times New Roman" panose="02020603050405020304" pitchFamily="18" charset="0"/>
                <a:cs typeface="Shruti"/>
              </a:rPr>
              <a:t>September – November: Expenditures reporting; Enrollment instructional design.</a:t>
            </a:r>
            <a:endParaRPr lang="en-US" sz="1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400" dirty="0">
                <a:latin typeface="+mn-lt"/>
                <a:ea typeface="Times New Roman" panose="02020603050405020304" pitchFamily="18" charset="0"/>
                <a:cs typeface="Shruti"/>
              </a:rPr>
              <a:t>October – January: </a:t>
            </a:r>
            <a:r>
              <a:rPr lang="en-US" sz="1400" dirty="0">
                <a:ea typeface="Times New Roman" panose="02020603050405020304" pitchFamily="18" charset="0"/>
                <a:cs typeface="Shruti"/>
              </a:rPr>
              <a:t>Follow-Up</a:t>
            </a:r>
            <a:r>
              <a:rPr lang="en-US" sz="1400" dirty="0">
                <a:latin typeface="+mn-lt"/>
                <a:ea typeface="Times New Roman" panose="02020603050405020304" pitchFamily="18" charset="0"/>
                <a:cs typeface="Shruti"/>
              </a:rPr>
              <a:t> reporting.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n-US" sz="1400" dirty="0">
                <a:latin typeface="+mn-lt"/>
                <a:ea typeface="Times New Roman" panose="02020603050405020304" pitchFamily="18" charset="0"/>
                <a:cs typeface="Shruti"/>
              </a:rPr>
              <a:t>November – June: Enrollment reporting.</a:t>
            </a:r>
            <a:endParaRPr lang="en-US" sz="14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16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Modern No. 20" pitchFamily="18" charset="0"/>
              </a:rPr>
              <a:t>Fall Tasks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Modern No. 20" pitchFamily="18" charset="0"/>
              </a:rPr>
              <a:t>—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Modern No. 20" pitchFamily="18" charset="0"/>
              </a:rPr>
              <a:t>September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85799" y="1671935"/>
            <a:ext cx="7848601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b="1" dirty="0">
                <a:latin typeface="Modern No. 20" pitchFamily="18" charset="0"/>
                <a:cs typeface="Arial" pitchFamily="34" charset="0"/>
              </a:rPr>
              <a:t>Managing Users in CTEIS</a:t>
            </a:r>
          </a:p>
          <a:p>
            <a:pPr>
              <a:spcBef>
                <a:spcPts val="600"/>
              </a:spcBef>
              <a:defRPr/>
            </a:pPr>
            <a:endParaRPr lang="en-US" b="1" dirty="0">
              <a:latin typeface="Modern No. 20" pitchFamily="18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3810000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b="1" dirty="0">
                <a:latin typeface="Modern No. 20" pitchFamily="18" charset="0"/>
                <a:cs typeface="Arial" pitchFamily="34" charset="0"/>
              </a:rPr>
              <a:t>Coordinating Expenditure and Enrollment Data Entry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5799" y="2209800"/>
            <a:ext cx="7848601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  <a:cs typeface="Arial" pitchFamily="34" charset="0"/>
              </a:rPr>
              <a:t>FAs should assist reporters and CEPD Administrators with CTEIS accounts before fall training starts. You can: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  <a:cs typeface="Arial" pitchFamily="34" charset="0"/>
              </a:rPr>
              <a:t>Adjust CTEIS permissions.</a:t>
            </a:r>
            <a:endParaRPr lang="en-US" sz="2000" b="1" u="sng" dirty="0">
              <a:latin typeface="Modern No. 20" pitchFamily="18" charset="0"/>
              <a:cs typeface="Arial" pitchFamily="34" charset="0"/>
            </a:endParaRP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  <a:cs typeface="Arial" pitchFamily="34" charset="0"/>
              </a:rPr>
              <a:t>Add new CTEIS users.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3400" y="4690408"/>
            <a:ext cx="4275413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  <a:cs typeface="Arial" pitchFamily="34" charset="0"/>
              </a:rPr>
              <a:t>FAs are strongly encouraged to   inform reporters of training events  and prepare to answer questions: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  <a:cs typeface="Arial" pitchFamily="34" charset="0"/>
              </a:rPr>
              <a:t>District expenditures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  <a:cs typeface="Arial" pitchFamily="34" charset="0"/>
              </a:rPr>
              <a:t>Student enrollments</a:t>
            </a:r>
          </a:p>
        </p:txBody>
      </p:sp>
      <p:pic>
        <p:nvPicPr>
          <p:cNvPr id="2050" name="Picture 2" descr="http://3r0flukjsnv829c2wfeoh92i.wpengine.netdna-cdn.com/wp-content/uploads/sites/341/2015/06/septemb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4106587" cy="27432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20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937493F7-B35F-4B2A-9C78-E804BE5CEE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Modern No. 20" pitchFamily="18" charset="0"/>
              </a:rPr>
              <a:t>Fall Tasks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Modern No. 20" pitchFamily="18" charset="0"/>
              </a:rPr>
              <a:t>—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Modern No. 20" pitchFamily="18" charset="0"/>
              </a:rPr>
              <a:t>September - October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8FD042A-5BA9-468B-8881-9E3891191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752600"/>
            <a:ext cx="7848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b="1" dirty="0">
                <a:latin typeface="Modern No. 20" pitchFamily="18" charset="0"/>
                <a:cs typeface="Arial" pitchFamily="34" charset="0"/>
              </a:rPr>
              <a:t>Coordinating Follow-Up Data Entry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3BA2FE-1BA0-455D-87BA-FACD5333D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404408"/>
            <a:ext cx="5029199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  <a:cs typeface="Arial" pitchFamily="34" charset="0"/>
              </a:rPr>
              <a:t>CEPD Administrators receive packet materials at the end of September.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  <a:cs typeface="Arial" pitchFamily="34" charset="0"/>
              </a:rPr>
              <a:t>Make sure your reporters: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  <a:cs typeface="Arial" pitchFamily="34" charset="0"/>
              </a:rPr>
              <a:t>Review Follow-Up materials.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  <a:cs typeface="Arial" pitchFamily="34" charset="0"/>
              </a:rPr>
              <a:t>Prepare for training events in October.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FFA5D88-822B-409E-AAA4-76959A38C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599" y="1828800"/>
            <a:ext cx="3230007" cy="242250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615EF375-099A-4DAE-A54B-19085D22B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657136"/>
            <a:ext cx="8001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b="1" dirty="0">
                <a:latin typeface="Modern No. 20" pitchFamily="18" charset="0"/>
                <a:cs typeface="Arial" pitchFamily="34" charset="0"/>
              </a:rPr>
              <a:t>Class and Staff Enrollment Data Deadline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BC2154-5EED-41BC-B469-AF6C01C48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08944"/>
            <a:ext cx="825920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  <a:cs typeface="Arial" pitchFamily="34" charset="0"/>
              </a:rPr>
              <a:t>All CTE courses and linked staff members must be entered into CTEIS by October 31, 2020.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  <a:cs typeface="Arial" pitchFamily="34" charset="0"/>
              </a:rPr>
              <a:t>Prepare to answer questions regarding fall data entry.</a:t>
            </a:r>
          </a:p>
        </p:txBody>
      </p:sp>
    </p:spTree>
    <p:extLst>
      <p:ext uri="{BB962C8B-B14F-4D97-AF65-F5344CB8AC3E}">
        <p14:creationId xmlns:p14="http://schemas.microsoft.com/office/powerpoint/2010/main" val="401699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log.dictionary.com/wp-content/uploads/2015/11/Novemb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2895600" cy="28956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Modern No. 20" pitchFamily="18" charset="0"/>
              </a:rPr>
              <a:t>Fall Tasks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Modern No. 20" pitchFamily="18" charset="0"/>
              </a:rPr>
              <a:t>—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Modern No. 20" pitchFamily="18" charset="0"/>
              </a:rPr>
              <a:t>November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33400" y="1721584"/>
            <a:ext cx="82676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b="1" dirty="0">
                <a:latin typeface="Modern No. 20" pitchFamily="18" charset="0"/>
                <a:cs typeface="Arial" pitchFamily="34" charset="0"/>
              </a:rPr>
              <a:t>Expenditures Data Review and Submission</a:t>
            </a:r>
            <a:endParaRPr lang="en-US" dirty="0">
              <a:latin typeface="Modern No. 20" pitchFamily="18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0" y="2259449"/>
            <a:ext cx="80772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  <a:cs typeface="Arial" pitchFamily="34" charset="0"/>
              </a:rPr>
              <a:t>November 5 - 12, 2020.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Go to </a:t>
            </a:r>
            <a:r>
              <a:rPr lang="en-US" sz="2000" b="1" dirty="0">
                <a:latin typeface="Modern No. 20" pitchFamily="18" charset="0"/>
              </a:rPr>
              <a:t>Admin</a:t>
            </a:r>
            <a:r>
              <a:rPr lang="en-US" sz="2000" dirty="0">
                <a:latin typeface="Modern No. 20" pitchFamily="18" charset="0"/>
              </a:rPr>
              <a:t> </a:t>
            </a:r>
            <a:r>
              <a:rPr lang="en-US" sz="1400" dirty="0">
                <a:latin typeface="Modern No. 20" pitchFamily="18" charset="0"/>
                <a:sym typeface="Wingdings"/>
              </a:rPr>
              <a:t></a:t>
            </a:r>
            <a:r>
              <a:rPr lang="en-US" sz="2000" dirty="0">
                <a:latin typeface="Modern No. 20" pitchFamily="18" charset="0"/>
              </a:rPr>
              <a:t> </a:t>
            </a:r>
            <a:r>
              <a:rPr lang="en-US" sz="2000" b="1" dirty="0">
                <a:latin typeface="Modern No. 20" pitchFamily="18" charset="0"/>
              </a:rPr>
              <a:t>Fiscal Agent Monitoring</a:t>
            </a:r>
            <a:r>
              <a:rPr lang="en-US" sz="2000" dirty="0">
                <a:latin typeface="Modern No. 20" pitchFamily="18" charset="0"/>
              </a:rPr>
              <a:t> </a:t>
            </a:r>
            <a:r>
              <a:rPr lang="en-US" sz="1400" dirty="0">
                <a:latin typeface="Modern No. 20" pitchFamily="18" charset="0"/>
                <a:sym typeface="Wingdings"/>
              </a:rPr>
              <a:t></a:t>
            </a:r>
            <a:r>
              <a:rPr lang="en-US" sz="2000" dirty="0">
                <a:latin typeface="Modern No. 20" pitchFamily="18" charset="0"/>
              </a:rPr>
              <a:t> </a:t>
            </a:r>
            <a:r>
              <a:rPr lang="en-US" sz="2000" b="1" dirty="0">
                <a:latin typeface="Modern No. 20" pitchFamily="18" charset="0"/>
              </a:rPr>
              <a:t>Expenditure Fiscal Agency Review</a:t>
            </a:r>
            <a:r>
              <a:rPr lang="en-US" sz="2000" dirty="0">
                <a:latin typeface="Modern No. 20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49CA78-33A1-42CD-ABAC-7FA51E80A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777496"/>
            <a:ext cx="5676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b="1" dirty="0">
                <a:latin typeface="Modern No. 20" pitchFamily="18" charset="0"/>
                <a:cs typeface="Arial" pitchFamily="34" charset="0"/>
              </a:rPr>
              <a:t>Oversee Work-Based Learning and Post-Secondary Credential Collection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74B5244F-ED70-49F4-AC21-EC8BBEBE1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1" y="4615696"/>
            <a:ext cx="5334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  <a:cs typeface="Arial" pitchFamily="34" charset="0"/>
              </a:rPr>
              <a:t>Processes for collecting Work-Based Learning information are still under development.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  <a:cs typeface="Arial" pitchFamily="34" charset="0"/>
              </a:rPr>
              <a:t>Contact OCTE with questions.</a:t>
            </a:r>
          </a:p>
        </p:txBody>
      </p:sp>
    </p:spTree>
    <p:extLst>
      <p:ext uri="{BB962C8B-B14F-4D97-AF65-F5344CB8AC3E}">
        <p14:creationId xmlns:p14="http://schemas.microsoft.com/office/powerpoint/2010/main" val="31663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Modern No. 20" pitchFamily="18" charset="0"/>
              </a:rPr>
              <a:t>Winter Tasks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Modern No. 20" pitchFamily="18" charset="0"/>
              </a:rPr>
              <a:t>—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Modern No. 20" pitchFamily="18" charset="0"/>
              </a:rPr>
              <a:t>January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1999" y="1748135"/>
            <a:ext cx="7848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b="1" dirty="0">
                <a:latin typeface="Modern No. 20" pitchFamily="18" charset="0"/>
                <a:cs typeface="Arial" pitchFamily="34" charset="0"/>
              </a:rPr>
              <a:t>Follow-Up Data Review and Submission</a:t>
            </a:r>
          </a:p>
        </p:txBody>
      </p:sp>
      <p:pic>
        <p:nvPicPr>
          <p:cNvPr id="4098" name="Picture 2" descr="http://www.fengshuicreative.com/wp-content/uploads/2015/01/january_FengShui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4735247"/>
            <a:ext cx="4648200" cy="18336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2C3963EE-FAF3-40E3-B5A7-F4296D4DC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329696"/>
            <a:ext cx="78486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  <a:cs typeface="Arial" pitchFamily="34" charset="0"/>
              </a:rPr>
              <a:t>January 8 - 15, 2021.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</a:rPr>
              <a:t>Go to </a:t>
            </a:r>
            <a:r>
              <a:rPr lang="en-US" sz="2000" b="1" dirty="0">
                <a:latin typeface="Modern No. 20" pitchFamily="18" charset="0"/>
              </a:rPr>
              <a:t>Admin</a:t>
            </a:r>
            <a:r>
              <a:rPr lang="en-US" sz="2000" dirty="0">
                <a:latin typeface="Modern No. 20" pitchFamily="18" charset="0"/>
              </a:rPr>
              <a:t> </a:t>
            </a:r>
            <a:r>
              <a:rPr lang="en-US" sz="1400" dirty="0">
                <a:latin typeface="Modern No. 20" pitchFamily="18" charset="0"/>
                <a:sym typeface="Wingdings"/>
              </a:rPr>
              <a:t></a:t>
            </a:r>
            <a:r>
              <a:rPr lang="en-US" sz="2000" dirty="0">
                <a:latin typeface="Modern No. 20" pitchFamily="18" charset="0"/>
              </a:rPr>
              <a:t> </a:t>
            </a:r>
            <a:r>
              <a:rPr lang="en-US" sz="2000" b="1" dirty="0">
                <a:latin typeface="Modern No. 20" pitchFamily="18" charset="0"/>
              </a:rPr>
              <a:t>Fiscal Agent Monitoring</a:t>
            </a:r>
            <a:r>
              <a:rPr lang="en-US" sz="2000" dirty="0">
                <a:latin typeface="Modern No. 20" pitchFamily="18" charset="0"/>
              </a:rPr>
              <a:t> </a:t>
            </a:r>
            <a:r>
              <a:rPr lang="en-US" sz="1400" dirty="0">
                <a:latin typeface="Modern No. 20" pitchFamily="18" charset="0"/>
                <a:sym typeface="Wingdings"/>
              </a:rPr>
              <a:t> </a:t>
            </a:r>
            <a:r>
              <a:rPr lang="en-US" sz="2000" b="1" dirty="0">
                <a:latin typeface="Modern No. 20" pitchFamily="18" charset="0"/>
              </a:rPr>
              <a:t>District Follow-Up Review</a:t>
            </a:r>
            <a:r>
              <a:rPr lang="en-US" sz="2000" dirty="0">
                <a:latin typeface="Modern No. 20" pitchFamily="18" charset="0"/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Modern No. 20" pitchFamily="18" charset="0"/>
                <a:cs typeface="Arial" pitchFamily="34" charset="0"/>
              </a:rPr>
              <a:t>Review Survey % on Survey Results report.</a:t>
            </a:r>
          </a:p>
          <a:p>
            <a:pPr marL="795338" lvl="1" indent="-338138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Modern No. 20" pitchFamily="18" charset="0"/>
                <a:cs typeface="Arial" pitchFamily="34" charset="0"/>
              </a:rPr>
              <a:t>Should be as close to 100% as possible.</a:t>
            </a:r>
          </a:p>
        </p:txBody>
      </p:sp>
    </p:spTree>
    <p:extLst>
      <p:ext uri="{BB962C8B-B14F-4D97-AF65-F5344CB8AC3E}">
        <p14:creationId xmlns:p14="http://schemas.microsoft.com/office/powerpoint/2010/main" val="385446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Default Design">
  <a:themeElements>
    <a:clrScheme name="CTEIS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62699"/>
      </a:hlink>
      <a:folHlink>
        <a:srgbClr val="0070C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8633</TotalTime>
  <Words>1312</Words>
  <Application>Microsoft Office PowerPoint</Application>
  <PresentationFormat>On-screen Show (4:3)</PresentationFormat>
  <Paragraphs>184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Georgia</vt:lpstr>
      <vt:lpstr>Modern No. 20</vt:lpstr>
      <vt:lpstr>Symbol</vt:lpstr>
      <vt:lpstr>Times New Roman</vt:lpstr>
      <vt:lpstr>Wingdings</vt:lpstr>
      <vt:lpstr>Wingdings 2</vt:lpstr>
      <vt:lpstr>Default Design</vt:lpstr>
      <vt:lpstr>CTEIS Responsibilities of the Level 5 Fiscal Agency Authorized Official</vt:lpstr>
      <vt:lpstr>Introduction</vt:lpstr>
      <vt:lpstr>CTEIS Updates</vt:lpstr>
      <vt:lpstr>Help Is Available</vt:lpstr>
      <vt:lpstr>Timeline of Events</vt:lpstr>
      <vt:lpstr>Fall Tasks —September</vt:lpstr>
      <vt:lpstr>Fall Tasks —September - October</vt:lpstr>
      <vt:lpstr>Fall Tasks —November</vt:lpstr>
      <vt:lpstr>Winter Tasks —January</vt:lpstr>
      <vt:lpstr>Spring Tasks —March/April</vt:lpstr>
      <vt:lpstr>Spring Tasks —May</vt:lpstr>
      <vt:lpstr>Spring Tasks —June</vt:lpstr>
      <vt:lpstr>Reports for Reviewing Courses</vt:lpstr>
      <vt:lpstr>Reports for Reviewing Courses</vt:lpstr>
      <vt:lpstr>Reports for Reviewing Students</vt:lpstr>
      <vt:lpstr>Reports for Reviewing Students</vt:lpstr>
      <vt:lpstr>Reports for Reviewing Enrollment</vt:lpstr>
      <vt:lpstr>Reports for Reviewing Enrollment</vt:lpstr>
      <vt:lpstr>Reports for Reviewing Enrollment</vt:lpstr>
      <vt:lpstr>Questions?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</dc:creator>
  <cp:lastModifiedBy>Mare Somniorum</cp:lastModifiedBy>
  <cp:revision>395</cp:revision>
  <cp:lastPrinted>2014-03-19T13:52:46Z</cp:lastPrinted>
  <dcterms:created xsi:type="dcterms:W3CDTF">2011-09-30T11:45:47Z</dcterms:created>
  <dcterms:modified xsi:type="dcterms:W3CDTF">2020-09-07T22:33:06Z</dcterms:modified>
</cp:coreProperties>
</file>