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9"/>
  </p:notesMasterIdLst>
  <p:sldIdLst>
    <p:sldId id="256" r:id="rId5"/>
    <p:sldId id="259" r:id="rId6"/>
    <p:sldId id="378" r:id="rId7"/>
    <p:sldId id="379" r:id="rId8"/>
    <p:sldId id="388" r:id="rId9"/>
    <p:sldId id="257" r:id="rId10"/>
    <p:sldId id="273" r:id="rId11"/>
    <p:sldId id="258" r:id="rId12"/>
    <p:sldId id="260" r:id="rId13"/>
    <p:sldId id="261" r:id="rId14"/>
    <p:sldId id="263" r:id="rId15"/>
    <p:sldId id="264" r:id="rId16"/>
    <p:sldId id="383" r:id="rId17"/>
    <p:sldId id="381" r:id="rId18"/>
    <p:sldId id="269" r:id="rId19"/>
    <p:sldId id="384" r:id="rId20"/>
    <p:sldId id="268" r:id="rId21"/>
    <p:sldId id="385" r:id="rId22"/>
    <p:sldId id="386" r:id="rId23"/>
    <p:sldId id="270" r:id="rId24"/>
    <p:sldId id="271" r:id="rId25"/>
    <p:sldId id="272" r:id="rId26"/>
    <p:sldId id="387" r:id="rId27"/>
    <p:sldId id="274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A50021"/>
    <a:srgbClr val="9933FF"/>
    <a:srgbClr val="339966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EAC98F-7FAE-4689-87D5-DBE64C81DEFF}" v="9" dt="2022-10-19T17:22:23.2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1" autoAdjust="0"/>
    <p:restoredTop sz="95642" autoAdjust="0"/>
  </p:normalViewPr>
  <p:slideViewPr>
    <p:cSldViewPr>
      <p:cViewPr varScale="1">
        <p:scale>
          <a:sx n="109" d="100"/>
          <a:sy n="109" d="100"/>
        </p:scale>
        <p:origin x="18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wanna McCreary" userId="bda737bb-7e8a-4ffb-a61f-a31c683687c4" providerId="ADAL" clId="{96EAC98F-7FAE-4689-87D5-DBE64C81DEFF}"/>
    <pc:docChg chg="modSld">
      <pc:chgData name="Dwanna McCreary" userId="bda737bb-7e8a-4ffb-a61f-a31c683687c4" providerId="ADAL" clId="{96EAC98F-7FAE-4689-87D5-DBE64C81DEFF}" dt="2022-10-19T17:22:23.291" v="8" actId="20577"/>
      <pc:docMkLst>
        <pc:docMk/>
      </pc:docMkLst>
      <pc:sldChg chg="modSp">
        <pc:chgData name="Dwanna McCreary" userId="bda737bb-7e8a-4ffb-a61f-a31c683687c4" providerId="ADAL" clId="{96EAC98F-7FAE-4689-87D5-DBE64C81DEFF}" dt="2022-10-19T17:22:23.291" v="8" actId="20577"/>
        <pc:sldMkLst>
          <pc:docMk/>
          <pc:sldMk cId="0" sldId="258"/>
        </pc:sldMkLst>
        <pc:spChg chg="mod">
          <ac:chgData name="Dwanna McCreary" userId="bda737bb-7e8a-4ffb-a61f-a31c683687c4" providerId="ADAL" clId="{96EAC98F-7FAE-4689-87D5-DBE64C81DEFF}" dt="2022-10-19T17:22:23.291" v="8" actId="20577"/>
          <ac:spMkLst>
            <pc:docMk/>
            <pc:sldMk cId="0" sldId="258"/>
            <ac:spMk id="512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4C246-5580-4936-9F06-D4788B3E9A1F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9BDF5-01BE-4F75-8764-F137428C56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161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Welcome</a:t>
            </a:r>
          </a:p>
          <a:p>
            <a:r>
              <a:rPr lang="en-US" dirty="0"/>
              <a:t>My name is Doug Wiesner,  I am the Project Manager with PTD Tech on the CTEIS Project</a:t>
            </a:r>
          </a:p>
          <a:p>
            <a:r>
              <a:rPr lang="en-US" dirty="0"/>
              <a:t>Talk about Reporting on your CTEIS Expenditures</a:t>
            </a:r>
          </a:p>
          <a:p>
            <a:r>
              <a:rPr lang="en-US" dirty="0"/>
              <a:t>If </a:t>
            </a:r>
            <a:r>
              <a:rPr lang="en-US" dirty="0" err="1"/>
              <a:t>hve</a:t>
            </a:r>
            <a:r>
              <a:rPr lang="en-US" dirty="0"/>
              <a:t> any questions please put in chat and mark as questions. </a:t>
            </a:r>
          </a:p>
          <a:p>
            <a:r>
              <a:rPr lang="en-US" dirty="0"/>
              <a:t>This is primarily for Building </a:t>
            </a:r>
            <a:r>
              <a:rPr lang="en-US" dirty="0" err="1"/>
              <a:t>reportings</a:t>
            </a:r>
            <a:endParaRPr lang="en-US" dirty="0"/>
          </a:p>
          <a:p>
            <a:r>
              <a:rPr lang="en-US" dirty="0"/>
              <a:t>Will go over some info for FA and CTEIS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9BDF5-01BE-4F75-8764-F137428C562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843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9BDF5-01BE-4F75-8764-F137428C562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6309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9BDF5-01BE-4F75-8764-F137428C562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569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79BDF5-01BE-4F75-8764-F137428C562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671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79BDF5-01BE-4F75-8764-F137428C562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307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9BDF5-01BE-4F75-8764-F137428C562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649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9BDF5-01BE-4F75-8764-F137428C562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056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9BDF5-01BE-4F75-8764-F137428C562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355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9BDF5-01BE-4F75-8764-F137428C562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7419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9BDF5-01BE-4F75-8764-F137428C562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1638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79BDF5-01BE-4F75-8764-F137428C562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578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35F60-BD93-403C-8EC8-85DBCEABFB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878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AC6AC-0BBA-48AC-8A16-14DC86F443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432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1628D-9701-4EBE-AA44-844E50A96D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56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13BEF-9D86-4C6A-9754-778FFEE77E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2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7C2F5-5C2F-4B24-937B-F8E66FE9A1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857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47CD7-8B4A-4F82-B2B8-98CB4689E9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054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92E95-CF30-43CF-A181-C5F11903E5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81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E2DB2-0527-452A-B512-45A0EFEDD4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098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1C45B-AE55-4343-84F6-F1EE54567D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073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B89CB-D982-4CE9-9EB9-F2910B5DF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11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A57EB-27C9-406E-9879-74650B05B3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338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00900C3-D38B-4E67-8B8D-34C9933A73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C1D4398-C127-4722-94C3-0F4CB5925F3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" y="95479"/>
            <a:ext cx="9029700" cy="8465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support.cteis.com/Data-Entry/Expenditures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chigan.gov/octe" TargetMode="Externa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support.cteis.com/Training/Registration-General-Info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chigan.gov/octe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upport.cteis.com/Data-Entry/Expenditure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rain.cteis.com/" TargetMode="External"/><Relationship Id="rId2" Type="http://schemas.openxmlformats.org/officeDocument/2006/relationships/hyperlink" Target="https://milogintp.michigan.gov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3733800" y="1447800"/>
            <a:ext cx="4953000" cy="1828800"/>
          </a:xfrm>
          <a:prstGeom prst="rect">
            <a:avLst/>
          </a:prstGeom>
          <a:gradFill flip="none" rotWithShape="1">
            <a:gsLst>
              <a:gs pos="0">
                <a:srgbClr val="2CAFFD">
                  <a:shade val="30000"/>
                  <a:satMod val="115000"/>
                </a:srgbClr>
              </a:gs>
              <a:gs pos="50000">
                <a:srgbClr val="2CAFFD">
                  <a:shade val="67500"/>
                  <a:satMod val="115000"/>
                </a:srgbClr>
              </a:gs>
              <a:gs pos="100000">
                <a:srgbClr val="2CAFFD">
                  <a:shade val="100000"/>
                  <a:satMod val="115000"/>
                </a:srgbClr>
              </a:gs>
            </a:gsLst>
            <a:lin ang="18900000" scaled="1"/>
            <a:tileRect/>
          </a:gradFill>
          <a:ln w="28575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vert="horz" lIns="91440" rIns="45720" rtlCol="0" anchor="ctr" anchorCtr="1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>
                <a:solidFill>
                  <a:schemeClr val="bg1"/>
                </a:solidFill>
                <a:latin typeface="Georgia" pitchFamily="18" charset="0"/>
                <a:cs typeface="Arabic Typesetting" pitchFamily="66" charset="-78"/>
              </a:rPr>
              <a:t>CTEIS</a:t>
            </a:r>
            <a:br>
              <a:rPr lang="en-US" sz="3200" dirty="0">
                <a:solidFill>
                  <a:schemeClr val="bg1"/>
                </a:solidFill>
                <a:latin typeface="Georgia" pitchFamily="18" charset="0"/>
                <a:cs typeface="Arabic Typesetting" pitchFamily="66" charset="-78"/>
              </a:rPr>
            </a:br>
            <a:r>
              <a:rPr lang="en-US" sz="3200" dirty="0">
                <a:solidFill>
                  <a:schemeClr val="bg1"/>
                </a:solidFill>
                <a:latin typeface="Georgia" pitchFamily="18" charset="0"/>
                <a:cs typeface="Arabic Typesetting" pitchFamily="66" charset="-78"/>
              </a:rPr>
              <a:t>Expenditures</a:t>
            </a:r>
            <a:endParaRPr lang="en-US" sz="4000" dirty="0">
              <a:solidFill>
                <a:schemeClr val="bg1"/>
              </a:solidFill>
              <a:latin typeface="Georgia" pitchFamily="18" charset="0"/>
              <a:cs typeface="Arabic Typesetting" pitchFamily="66" charset="-78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3733800" y="3505200"/>
            <a:ext cx="4952999" cy="2819400"/>
          </a:xfrm>
          <a:prstGeom prst="rect">
            <a:avLst/>
          </a:prstGeom>
        </p:spPr>
        <p:txBody>
          <a:bodyPr vert="horz" lIns="54864" tIns="91440" rtlCol="0" anchor="ctr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 algn="ctr">
              <a:buNone/>
            </a:pPr>
            <a:r>
              <a:rPr lang="en-US" sz="2800" dirty="0">
                <a:latin typeface="Modern No. 20" pitchFamily="18" charset="0"/>
                <a:cs typeface="Arabic Typesetting" pitchFamily="66" charset="-78"/>
              </a:rPr>
              <a:t>Presented by</a:t>
            </a:r>
          </a:p>
          <a:p>
            <a:pPr marL="118872" indent="0" algn="ctr">
              <a:buNone/>
            </a:pPr>
            <a:endParaRPr lang="en-US" sz="1200" dirty="0">
              <a:latin typeface="Modern No. 20" pitchFamily="18" charset="0"/>
              <a:cs typeface="Arabic Typesetting" pitchFamily="66" charset="-78"/>
            </a:endParaRPr>
          </a:p>
          <a:p>
            <a:pPr marL="118872" indent="0" algn="ctr">
              <a:buNone/>
            </a:pPr>
            <a:r>
              <a:rPr lang="en-US" sz="2800" dirty="0">
                <a:latin typeface="Modern No. 20" pitchFamily="18" charset="0"/>
                <a:cs typeface="Arabic Typesetting" pitchFamily="66" charset="-78"/>
              </a:rPr>
              <a:t>PTD Technology</a:t>
            </a:r>
          </a:p>
          <a:p>
            <a:pPr marL="118872" indent="0" algn="ctr">
              <a:buNone/>
            </a:pPr>
            <a:r>
              <a:rPr lang="en-US" sz="2800" dirty="0">
                <a:latin typeface="Modern No. 20" pitchFamily="18" charset="0"/>
                <a:cs typeface="Arabic Typesetting" pitchFamily="66" charset="-78"/>
              </a:rPr>
              <a:t>3001 Coolidge Road</a:t>
            </a:r>
          </a:p>
          <a:p>
            <a:pPr marL="118872" indent="0" algn="ctr">
              <a:buNone/>
            </a:pPr>
            <a:r>
              <a:rPr lang="en-US" sz="2800" dirty="0">
                <a:latin typeface="Modern No. 20" pitchFamily="18" charset="0"/>
                <a:cs typeface="Arabic Typesetting" pitchFamily="66" charset="-78"/>
              </a:rPr>
              <a:t>Suite 403</a:t>
            </a:r>
          </a:p>
          <a:p>
            <a:pPr marL="118872" indent="0" algn="ctr">
              <a:buNone/>
            </a:pPr>
            <a:r>
              <a:rPr lang="en-US" sz="2800" dirty="0">
                <a:latin typeface="Modern No. 20" pitchFamily="18" charset="0"/>
                <a:cs typeface="Arabic Typesetting" pitchFamily="66" charset="-78"/>
              </a:rPr>
              <a:t>East Lansing, MI 48823</a:t>
            </a:r>
          </a:p>
        </p:txBody>
      </p:sp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8981" y="5297829"/>
            <a:ext cx="2278665" cy="1026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81" y="1504017"/>
            <a:ext cx="2623438" cy="1986317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rgbClr val="0070C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What Information Do I Report?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73072"/>
            <a:ext cx="7772400" cy="4191000"/>
          </a:xfrm>
        </p:spPr>
        <p:txBody>
          <a:bodyPr/>
          <a:lstStyle/>
          <a:p>
            <a:pPr marL="288925" indent="-288925" eaLnBrk="1" hangingPunct="1"/>
            <a:r>
              <a:rPr lang="en-US" sz="2800" dirty="0"/>
              <a:t>Expenditures should be reported only for state-approved CTE programs for which enrollments were reported.</a:t>
            </a:r>
          </a:p>
          <a:p>
            <a:pPr marL="746125" lvl="1" indent="-346075" eaLnBrk="1" hangingPunct="1"/>
            <a:r>
              <a:rPr lang="en-US" dirty="0"/>
              <a:t>How do I know they are approved?</a:t>
            </a:r>
          </a:p>
          <a:p>
            <a:pPr lvl="2" indent="-285750" eaLnBrk="1" hangingPunct="1"/>
            <a:r>
              <a:rPr lang="en-US" dirty="0"/>
              <a:t>The classes contained enrolled students.</a:t>
            </a:r>
          </a:p>
          <a:p>
            <a:pPr lvl="2" indent="-285750" eaLnBrk="1" hangingPunct="1"/>
            <a:r>
              <a:rPr lang="en-US" dirty="0"/>
              <a:t>The enrollments were reported on the Spring Enrollment Report.</a:t>
            </a:r>
          </a:p>
          <a:p>
            <a:pPr lvl="2" indent="-285750" eaLnBrk="1" hangingPunct="1"/>
            <a:r>
              <a:rPr lang="en-US" dirty="0"/>
              <a:t>The programs appear within your Expenditures grid.</a:t>
            </a:r>
          </a:p>
          <a:p>
            <a:pPr marL="609600" indent="-609600" eaLnBrk="1" hangingPunct="1"/>
            <a:endParaRPr lang="en-US" sz="2400" dirty="0"/>
          </a:p>
          <a:p>
            <a:pPr marL="288925" indent="-288925" eaLnBrk="1" hangingPunct="1"/>
            <a:r>
              <a:rPr lang="en-US" sz="2800" dirty="0"/>
              <a:t>Expenditures are reported for individual programs within each of your buildings.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Collecting Expenditure Information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315200" cy="1828800"/>
          </a:xfrm>
        </p:spPr>
        <p:txBody>
          <a:bodyPr/>
          <a:lstStyle/>
          <a:p>
            <a:pPr marL="288925" indent="-288925" eaLnBrk="1" hangingPunct="1">
              <a:lnSpc>
                <a:spcPct val="90000"/>
              </a:lnSpc>
            </a:pPr>
            <a:r>
              <a:rPr lang="en-US" sz="2800" dirty="0"/>
              <a:t>Typically collected from the Business / Finance Office.</a:t>
            </a:r>
          </a:p>
          <a:p>
            <a:pPr marL="288925" indent="-288925" eaLnBrk="1" hangingPunct="1">
              <a:lnSpc>
                <a:spcPct val="90000"/>
              </a:lnSpc>
            </a:pPr>
            <a:r>
              <a:rPr lang="en-US" sz="2800" dirty="0"/>
              <a:t>Contact tables may be helpful!</a:t>
            </a:r>
          </a:p>
          <a:p>
            <a:pPr marL="746125" lvl="1" indent="-288925" eaLnBrk="1" hangingPunct="1">
              <a:lnSpc>
                <a:spcPct val="90000"/>
              </a:lnSpc>
            </a:pPr>
            <a:r>
              <a:rPr lang="en-US" sz="2400" dirty="0"/>
              <a:t>Example in manual (Appendix: Contact Table).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57200" y="35814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Know the Following: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914400" y="4267200"/>
            <a:ext cx="7315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8925" indent="-288925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u="sng" dirty="0"/>
              <a:t>Amount</a:t>
            </a:r>
            <a:r>
              <a:rPr lang="en-US" dirty="0"/>
              <a:t> of expenditure you are reporting.</a:t>
            </a:r>
          </a:p>
          <a:p>
            <a:pPr marL="288925" indent="-288925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u="sng" dirty="0"/>
              <a:t>PSN (building/CIP) </a:t>
            </a:r>
            <a:r>
              <a:rPr lang="en-US" dirty="0"/>
              <a:t> for each expenditure.</a:t>
            </a:r>
          </a:p>
          <a:p>
            <a:pPr marL="288925" indent="-288925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/>
              <a:t>Function and Object code of the expenditure</a:t>
            </a:r>
          </a:p>
          <a:p>
            <a:pPr marL="288925" indent="-288925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u="sng" dirty="0"/>
              <a:t>Percentage</a:t>
            </a:r>
            <a:r>
              <a:rPr lang="en-US" dirty="0"/>
              <a:t> of expenditure to be applied to each PSN (if applied to multiple programs).</a:t>
            </a:r>
          </a:p>
          <a:p>
            <a:pPr marL="288925" indent="-288925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/>
              <a:t>Source of Funding (61a1, 61b,61c, other)</a:t>
            </a:r>
          </a:p>
          <a:p>
            <a:pPr marL="288925" indent="-288925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 autoUpdateAnimBg="0"/>
      <p:bldP spid="11270" grpId="0" autoUpdateAnimBg="0"/>
      <p:bldP spid="1127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Generating a Blank Worksheet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57300" y="4495799"/>
            <a:ext cx="6629400" cy="2133601"/>
          </a:xfrm>
        </p:spPr>
        <p:txBody>
          <a:bodyPr/>
          <a:lstStyle/>
          <a:p>
            <a:pPr marL="234950" indent="-234950" eaLnBrk="1" hangingPunct="1"/>
            <a:r>
              <a:rPr lang="en-US" sz="2000" b="1" dirty="0"/>
              <a:t>*</a:t>
            </a:r>
            <a:r>
              <a:rPr lang="en-US" sz="2000" b="1" u="sng" dirty="0"/>
              <a:t>Tip</a:t>
            </a:r>
            <a:r>
              <a:rPr lang="en-US" sz="2000" b="1" dirty="0"/>
              <a:t>:</a:t>
            </a:r>
            <a:r>
              <a:rPr lang="en-US" sz="2000" dirty="0"/>
              <a:t> To compile worksheets that include each PSN on your report, export your raw data and set up a workbook in Excel.</a:t>
            </a:r>
          </a:p>
          <a:p>
            <a:pPr marL="234950" indent="-234950" eaLnBrk="1" hangingPunct="1"/>
            <a:endParaRPr lang="en-US" sz="2000" u="sng" dirty="0"/>
          </a:p>
          <a:p>
            <a:pPr marL="234950" indent="-234950" eaLnBrk="1" hangingPunct="1"/>
            <a:r>
              <a:rPr lang="en-US" sz="2000" dirty="0"/>
              <a:t>Click </a:t>
            </a:r>
            <a:r>
              <a:rPr lang="en-US" sz="2000" b="1" dirty="0"/>
              <a:t>Data Entry </a:t>
            </a:r>
            <a:r>
              <a:rPr lang="en-US" sz="1800" b="1" dirty="0">
                <a:sym typeface="Wingdings 3" panose="05040102010807070707" pitchFamily="18" charset="2"/>
              </a:rPr>
              <a:t></a:t>
            </a:r>
            <a:r>
              <a:rPr lang="en-US" sz="2000" b="1" dirty="0"/>
              <a:t> Expenditures</a:t>
            </a:r>
            <a:r>
              <a:rPr lang="en-US" sz="1800" b="1" dirty="0">
                <a:sym typeface="Wingdings 3" panose="05040102010807070707" pitchFamily="18" charset="2"/>
              </a:rPr>
              <a:t> </a:t>
            </a:r>
            <a:r>
              <a:rPr lang="en-US" sz="2000" b="1" dirty="0"/>
              <a:t> Expenditure Entry</a:t>
            </a:r>
            <a:r>
              <a:rPr lang="en-US" sz="2000" dirty="0"/>
              <a:t>.</a:t>
            </a:r>
          </a:p>
          <a:p>
            <a:pPr marL="234950" indent="-234950" eaLnBrk="1" hangingPunct="1"/>
            <a:r>
              <a:rPr lang="en-US" sz="2000" dirty="0"/>
              <a:t>Select your district and building.</a:t>
            </a:r>
          </a:p>
          <a:p>
            <a:pPr marL="234950" indent="-234950" eaLnBrk="1" hangingPunct="1"/>
            <a:r>
              <a:rPr lang="en-US" sz="2000" dirty="0"/>
              <a:t>Click </a:t>
            </a:r>
            <a:r>
              <a:rPr lang="en-US" sz="2000" b="1" dirty="0"/>
              <a:t>Export to Excel</a:t>
            </a:r>
            <a:r>
              <a:rPr lang="en-US" sz="2000" dirty="0"/>
              <a:t>, then save your worksheet.</a:t>
            </a: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57300" y="1978210"/>
            <a:ext cx="6629400" cy="21979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The 4-Step Process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305800" cy="4419600"/>
          </a:xfrm>
        </p:spPr>
        <p:txBody>
          <a:bodyPr/>
          <a:lstStyle/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/>
              <a:t>Collect expenditure information from appropriate personnel.</a:t>
            </a:r>
          </a:p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>
                <a:solidFill>
                  <a:srgbClr val="FF0000"/>
                </a:solidFill>
              </a:rPr>
              <a:t>Enter expenditure records.</a:t>
            </a:r>
          </a:p>
          <a:p>
            <a:pPr marL="1009650" lvl="1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000" dirty="0">
                <a:solidFill>
                  <a:srgbClr val="FF0000"/>
                </a:solidFill>
              </a:rPr>
              <a:t>Enter Manually</a:t>
            </a:r>
          </a:p>
          <a:p>
            <a:pPr marL="1009650" lvl="1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000" dirty="0"/>
              <a:t>Create distribution tables (optional).</a:t>
            </a:r>
          </a:p>
          <a:p>
            <a:pPr marL="1009650" lvl="1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000" dirty="0"/>
              <a:t>Import</a:t>
            </a:r>
          </a:p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/>
              <a:t>Run expenditures validation.</a:t>
            </a:r>
          </a:p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/>
              <a:t>Submit your final Expenditures Report.</a:t>
            </a:r>
          </a:p>
        </p:txBody>
      </p:sp>
    </p:spTree>
    <p:extLst>
      <p:ext uri="{BB962C8B-B14F-4D97-AF65-F5344CB8AC3E}">
        <p14:creationId xmlns:p14="http://schemas.microsoft.com/office/powerpoint/2010/main" val="182337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64B75-A321-42E5-82F5-ED00388AC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 Expenditure Records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18585-5B88-489F-A4E8-59102F96B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District</a:t>
            </a:r>
          </a:p>
          <a:p>
            <a:r>
              <a:rPr lang="en-US" dirty="0"/>
              <a:t>Select Building</a:t>
            </a:r>
          </a:p>
          <a:p>
            <a:r>
              <a:rPr lang="en-US" dirty="0"/>
              <a:t>Select PSN</a:t>
            </a:r>
          </a:p>
          <a:p>
            <a:r>
              <a:rPr lang="en-US" dirty="0"/>
              <a:t>Select Function/Obj code</a:t>
            </a:r>
          </a:p>
          <a:p>
            <a:r>
              <a:rPr lang="en-US" dirty="0"/>
              <a:t>Enter funds expended</a:t>
            </a:r>
          </a:p>
          <a:p>
            <a:r>
              <a:rPr lang="en-US" dirty="0"/>
              <a:t>Make a note</a:t>
            </a:r>
          </a:p>
          <a:p>
            <a:r>
              <a:rPr lang="en-US" dirty="0"/>
              <a:t>Save</a:t>
            </a:r>
          </a:p>
        </p:txBody>
      </p:sp>
    </p:spTree>
    <p:extLst>
      <p:ext uri="{BB962C8B-B14F-4D97-AF65-F5344CB8AC3E}">
        <p14:creationId xmlns:p14="http://schemas.microsoft.com/office/powerpoint/2010/main" val="1272077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Entering Expenditure Records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2209800"/>
          </a:xfrm>
        </p:spPr>
        <p:txBody>
          <a:bodyPr/>
          <a:lstStyle/>
          <a:p>
            <a:pPr marL="234950" indent="-234950" eaLnBrk="1" hangingPunct="1"/>
            <a:r>
              <a:rPr lang="en-US" sz="2000" dirty="0"/>
              <a:t>Click </a:t>
            </a:r>
            <a:r>
              <a:rPr lang="en-US" sz="2000" b="1" dirty="0"/>
              <a:t>Data Entry </a:t>
            </a:r>
            <a:r>
              <a:rPr lang="en-US" sz="1800" b="1" dirty="0">
                <a:sym typeface="Wingdings 3" panose="05040102010807070707" pitchFamily="18" charset="2"/>
              </a:rPr>
              <a:t></a:t>
            </a:r>
            <a:r>
              <a:rPr lang="en-US" sz="2000" b="1" dirty="0"/>
              <a:t> Expenditures</a:t>
            </a:r>
            <a:r>
              <a:rPr lang="en-US" sz="1800" b="1" dirty="0">
                <a:sym typeface="Wingdings 3" panose="05040102010807070707" pitchFamily="18" charset="2"/>
              </a:rPr>
              <a:t> </a:t>
            </a:r>
            <a:r>
              <a:rPr lang="en-US" sz="2000" b="1" dirty="0"/>
              <a:t> Expenditure Entry</a:t>
            </a:r>
            <a:r>
              <a:rPr lang="en-US" sz="2000" dirty="0"/>
              <a:t>.</a:t>
            </a:r>
          </a:p>
          <a:p>
            <a:pPr marL="234950" indent="-234950" eaLnBrk="1" hangingPunct="1">
              <a:buFont typeface="Arial" panose="020B0604020202020204" pitchFamily="34" charset="0"/>
              <a:buChar char="•"/>
            </a:pPr>
            <a:r>
              <a:rPr lang="en-US" sz="2000" dirty="0"/>
              <a:t>Select your district and building.</a:t>
            </a:r>
          </a:p>
          <a:p>
            <a:pPr marL="234950" indent="-234950" eaLnBrk="1" hangingPunct="1">
              <a:buFont typeface="Arial" panose="020B0604020202020204" pitchFamily="34" charset="0"/>
              <a:buChar char="•"/>
            </a:pPr>
            <a:r>
              <a:rPr lang="en-US" sz="2000" dirty="0"/>
              <a:t>Click a [</a:t>
            </a:r>
            <a:r>
              <a:rPr lang="en-US" sz="2000" b="1" dirty="0"/>
              <a:t>$</a:t>
            </a:r>
            <a:r>
              <a:rPr lang="en-US" sz="2000" dirty="0"/>
              <a:t>] button to enter program expenditures.</a:t>
            </a:r>
          </a:p>
          <a:p>
            <a:pPr marL="234950" indent="-234950" eaLnBrk="1" hangingPunct="1">
              <a:buFont typeface="Arial" panose="020B0604020202020204" pitchFamily="34" charset="0"/>
              <a:buChar char="•"/>
            </a:pPr>
            <a:r>
              <a:rPr lang="en-US" sz="2000" dirty="0">
                <a:cs typeface="Times New Roman" pitchFamily="18" charset="0"/>
              </a:rPr>
              <a:t>Select a </a:t>
            </a:r>
            <a:r>
              <a:rPr lang="en-US" sz="2000" b="1" dirty="0">
                <a:cs typeface="Times New Roman" pitchFamily="18" charset="0"/>
              </a:rPr>
              <a:t>function</a:t>
            </a:r>
            <a:r>
              <a:rPr lang="en-US" sz="2000" dirty="0">
                <a:cs typeface="Times New Roman" pitchFamily="18" charset="0"/>
              </a:rPr>
              <a:t> and </a:t>
            </a:r>
            <a:r>
              <a:rPr lang="en-US" sz="2000" b="1" dirty="0">
                <a:cs typeface="Times New Roman" pitchFamily="18" charset="0"/>
              </a:rPr>
              <a:t>object code</a:t>
            </a:r>
            <a:r>
              <a:rPr lang="en-US" sz="2000" dirty="0">
                <a:cs typeface="Times New Roman" pitchFamily="18" charset="0"/>
              </a:rPr>
              <a:t>, then enter the </a:t>
            </a:r>
            <a:r>
              <a:rPr lang="en-US" sz="2000" b="1" dirty="0">
                <a:cs typeface="Times New Roman" pitchFamily="18" charset="0"/>
              </a:rPr>
              <a:t>dollars</a:t>
            </a:r>
            <a:r>
              <a:rPr lang="en-US" sz="2000" dirty="0">
                <a:cs typeface="Times New Roman" pitchFamily="18" charset="0"/>
              </a:rPr>
              <a:t> that were applied to the program from each of the four funding sources.</a:t>
            </a:r>
          </a:p>
        </p:txBody>
      </p:sp>
      <p:pic>
        <p:nvPicPr>
          <p:cNvPr id="1229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76300" y="3886200"/>
            <a:ext cx="7391399" cy="2620893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The 4-Step Process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305800" cy="4419600"/>
          </a:xfrm>
        </p:spPr>
        <p:txBody>
          <a:bodyPr/>
          <a:lstStyle/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/>
              <a:t>Collect expenditure information from appropriate personnel.</a:t>
            </a:r>
          </a:p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>
                <a:solidFill>
                  <a:srgbClr val="FF0000"/>
                </a:solidFill>
              </a:rPr>
              <a:t>Enter expenditure records.</a:t>
            </a:r>
          </a:p>
          <a:p>
            <a:pPr marL="1009650" lvl="1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000" dirty="0"/>
              <a:t>Enter Manually</a:t>
            </a:r>
          </a:p>
          <a:p>
            <a:pPr marL="1009650" lvl="1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000" dirty="0">
                <a:solidFill>
                  <a:srgbClr val="FF0000"/>
                </a:solidFill>
              </a:rPr>
              <a:t>Create distribution tables (optional).</a:t>
            </a:r>
          </a:p>
          <a:p>
            <a:pPr marL="1009650" lvl="1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000" dirty="0"/>
              <a:t>Import</a:t>
            </a:r>
          </a:p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/>
              <a:t>Run expenditures validation.</a:t>
            </a:r>
          </a:p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/>
              <a:t>Submit your final Expenditures Report.</a:t>
            </a:r>
          </a:p>
        </p:txBody>
      </p:sp>
    </p:spTree>
    <p:extLst>
      <p:ext uri="{BB962C8B-B14F-4D97-AF65-F5344CB8AC3E}">
        <p14:creationId xmlns:p14="http://schemas.microsoft.com/office/powerpoint/2010/main" val="415936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Distribution Tables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3810000" cy="3429000"/>
          </a:xfrm>
        </p:spPr>
        <p:txBody>
          <a:bodyPr/>
          <a:lstStyle/>
          <a:p>
            <a:pPr marL="234950" indent="-234950" eaLnBrk="1" hangingPunct="1">
              <a:lnSpc>
                <a:spcPct val="90000"/>
              </a:lnSpc>
            </a:pPr>
            <a:r>
              <a:rPr lang="en-US" sz="2000" dirty="0"/>
              <a:t>Allow you to spread the cost of an expenditure across multiple PSNs.</a:t>
            </a:r>
          </a:p>
          <a:p>
            <a:pPr marL="234950" indent="-234950" eaLnBrk="1" hangingPunct="1">
              <a:lnSpc>
                <a:spcPct val="90000"/>
              </a:lnSpc>
            </a:pPr>
            <a:endParaRPr lang="en-US" sz="800" dirty="0"/>
          </a:p>
          <a:p>
            <a:pPr marL="234950" indent="-234950" eaLnBrk="1" hangingPunct="1">
              <a:lnSpc>
                <a:spcPct val="90000"/>
              </a:lnSpc>
            </a:pPr>
            <a:r>
              <a:rPr lang="en-US" sz="2000" dirty="0"/>
              <a:t>Examples:</a:t>
            </a:r>
          </a:p>
          <a:p>
            <a:pPr marL="574675" lvl="1" indent="-23495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Distributing a single teacher’s salary across multiple programs.</a:t>
            </a:r>
          </a:p>
          <a:p>
            <a:pPr marL="574675" lvl="1" indent="-23495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“Bundling” travel time to apply to many PSNs.</a:t>
            </a:r>
          </a:p>
          <a:p>
            <a:pPr marL="574675" lvl="1" indent="-23495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Claiming maintenance costs for several classrooms.</a:t>
            </a:r>
          </a:p>
        </p:txBody>
      </p:sp>
      <p:graphicFrame>
        <p:nvGraphicFramePr>
          <p:cNvPr id="16431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12499"/>
              </p:ext>
            </p:extLst>
          </p:nvPr>
        </p:nvGraphicFramePr>
        <p:xfrm>
          <a:off x="4648200" y="2057400"/>
          <a:ext cx="3657600" cy="27432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4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Distribution Table: “Travel”</a:t>
                      </a:r>
                    </a:p>
                  </a:txBody>
                  <a:tcPr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</a:rPr>
                        <a:t>PSN</a:t>
                      </a:r>
                    </a:p>
                  </a:txBody>
                  <a:tcPr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</a:rPr>
                        <a:t>Amount to Report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</a:rPr>
                        <a:t>07703</a:t>
                      </a:r>
                    </a:p>
                  </a:txBody>
                  <a:tcPr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</a:rPr>
                        <a:t>25%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</a:rPr>
                        <a:t>14038</a:t>
                      </a:r>
                    </a:p>
                  </a:txBody>
                  <a:tcPr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</a:rPr>
                        <a:t>25%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</a:rPr>
                        <a:t>17755</a:t>
                      </a:r>
                    </a:p>
                  </a:txBody>
                  <a:tcPr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</a:rPr>
                        <a:t>50%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432" name="Rectangle 48"/>
          <p:cNvSpPr>
            <a:spLocks noChangeArrowheads="1"/>
          </p:cNvSpPr>
          <p:nvPr/>
        </p:nvSpPr>
        <p:spPr bwMode="auto">
          <a:xfrm>
            <a:off x="762000" y="5058251"/>
            <a:ext cx="7543800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117475" indent="-117475" eaLnBrk="1" hangingPunct="1">
              <a:buFont typeface="Arial" panose="020B0604020202020204" pitchFamily="34" charset="0"/>
              <a:buChar char="•"/>
            </a:pPr>
            <a:r>
              <a:rPr lang="en-US" sz="2000" dirty="0"/>
              <a:t> Click </a:t>
            </a:r>
            <a:r>
              <a:rPr lang="en-US" sz="2000" b="1" dirty="0"/>
              <a:t>Data Entry </a:t>
            </a:r>
            <a:r>
              <a:rPr lang="en-US" sz="1800" b="1" dirty="0">
                <a:sym typeface="Wingdings 3" panose="05040102010807070707" pitchFamily="18" charset="2"/>
              </a:rPr>
              <a:t></a:t>
            </a:r>
            <a:r>
              <a:rPr lang="en-US" sz="2000" b="1" dirty="0"/>
              <a:t> Expenditures</a:t>
            </a:r>
            <a:r>
              <a:rPr lang="en-US" sz="1800" b="1" dirty="0">
                <a:sym typeface="Wingdings 3" panose="05040102010807070707" pitchFamily="18" charset="2"/>
              </a:rPr>
              <a:t> </a:t>
            </a:r>
            <a:r>
              <a:rPr lang="en-US" sz="2000" b="1" dirty="0"/>
              <a:t> Distribution Tables</a:t>
            </a:r>
            <a:r>
              <a:rPr lang="en-US" sz="2000" dirty="0"/>
              <a:t>.</a:t>
            </a:r>
          </a:p>
          <a:p>
            <a:pPr marL="117475" indent="-117475" eaLnBrk="1" hangingPunct="1">
              <a:buFont typeface="Arial" panose="020B0604020202020204" pitchFamily="34" charset="0"/>
              <a:buChar char="•"/>
            </a:pPr>
            <a:r>
              <a:rPr lang="en-US" sz="2000" dirty="0"/>
              <a:t> Select your district and building.</a:t>
            </a:r>
          </a:p>
          <a:p>
            <a:pPr marL="117475" indent="-117475" eaLnBrk="1" hangingPunct="1">
              <a:buFont typeface="Arial" panose="020B0604020202020204" pitchFamily="34" charset="0"/>
              <a:buChar char="•"/>
            </a:pPr>
            <a:r>
              <a:rPr lang="en-US" sz="2000" dirty="0"/>
              <a:t> Click check boxes to include programs, then name and save the table.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Char char="–"/>
            </a:pPr>
            <a:r>
              <a:rPr lang="en-US" sz="2000" dirty="0"/>
              <a:t>  CTEIS will divide expenditure entries in the table across the PSNs included, weighted based on your chosen settings.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4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4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4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64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 bldLvl="2" autoUpdateAnimBg="0"/>
      <p:bldP spid="16432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The 4-Step Process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305800" cy="4419600"/>
          </a:xfrm>
        </p:spPr>
        <p:txBody>
          <a:bodyPr/>
          <a:lstStyle/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/>
              <a:t>Collect expenditure information from appropriate personnel.</a:t>
            </a:r>
          </a:p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>
                <a:solidFill>
                  <a:srgbClr val="FF0000"/>
                </a:solidFill>
              </a:rPr>
              <a:t>Enter expenditure records.</a:t>
            </a:r>
          </a:p>
          <a:p>
            <a:pPr marL="1009650" lvl="1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000" dirty="0"/>
              <a:t>Enter Manually</a:t>
            </a:r>
          </a:p>
          <a:p>
            <a:pPr marL="1009650" lvl="1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000" dirty="0"/>
              <a:t>Create distribution tables (optional).</a:t>
            </a:r>
          </a:p>
          <a:p>
            <a:pPr marL="1009650" lvl="1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000" dirty="0">
                <a:solidFill>
                  <a:srgbClr val="FF0000"/>
                </a:solidFill>
              </a:rPr>
              <a:t>Import</a:t>
            </a:r>
          </a:p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/>
              <a:t>Run expenditures validation.</a:t>
            </a:r>
          </a:p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/>
              <a:t>Submit your final Expenditures Report.</a:t>
            </a:r>
          </a:p>
        </p:txBody>
      </p:sp>
    </p:spTree>
    <p:extLst>
      <p:ext uri="{BB962C8B-B14F-4D97-AF65-F5344CB8AC3E}">
        <p14:creationId xmlns:p14="http://schemas.microsoft.com/office/powerpoint/2010/main" val="1880215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The 4-Step Process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305800" cy="4419600"/>
          </a:xfrm>
        </p:spPr>
        <p:txBody>
          <a:bodyPr/>
          <a:lstStyle/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/>
              <a:t>Collect expenditure information from appropriate personnel.</a:t>
            </a:r>
          </a:p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/>
              <a:t>Enter expenditure records.</a:t>
            </a:r>
          </a:p>
          <a:p>
            <a:pPr marL="1009650" lvl="1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000" dirty="0"/>
              <a:t>Enter Manually</a:t>
            </a:r>
          </a:p>
          <a:p>
            <a:pPr marL="1009650" lvl="1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000" dirty="0"/>
              <a:t>Create distribution tables (optional).</a:t>
            </a:r>
          </a:p>
          <a:p>
            <a:pPr marL="1009650" lvl="1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000" dirty="0"/>
              <a:t>Import</a:t>
            </a:r>
          </a:p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>
                <a:solidFill>
                  <a:srgbClr val="FF0000"/>
                </a:solidFill>
              </a:rPr>
              <a:t>Run expenditures validation.</a:t>
            </a:r>
          </a:p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>
                <a:solidFill>
                  <a:srgbClr val="FF0000"/>
                </a:solidFill>
              </a:rPr>
              <a:t>Submit your final Expenditures Report.</a:t>
            </a:r>
          </a:p>
        </p:txBody>
      </p:sp>
    </p:spTree>
    <p:extLst>
      <p:ext uri="{BB962C8B-B14F-4D97-AF65-F5344CB8AC3E}">
        <p14:creationId xmlns:p14="http://schemas.microsoft.com/office/powerpoint/2010/main" val="260770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What Is the Expenditures Report?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1905000"/>
          </a:xfrm>
        </p:spPr>
        <p:txBody>
          <a:bodyPr/>
          <a:lstStyle/>
          <a:p>
            <a:pPr eaLnBrk="1" hangingPunct="1"/>
            <a:r>
              <a:rPr lang="en-US" sz="2400" dirty="0"/>
              <a:t>Used to document funds spent in support of state-approved CTE programs.</a:t>
            </a:r>
          </a:p>
          <a:p>
            <a:pPr lvl="1" eaLnBrk="1" hangingPunct="1"/>
            <a:r>
              <a:rPr lang="en-US" sz="2000" dirty="0"/>
              <a:t>Section 61a(1), 61b, 61c CTE Added Cost funds spent.</a:t>
            </a:r>
          </a:p>
          <a:p>
            <a:pPr lvl="1" eaLnBrk="1" hangingPunct="1"/>
            <a:r>
              <a:rPr lang="en-US" sz="2000" dirty="0"/>
              <a:t>Other funds spent – generally local funds; excludes Perkins funding.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447800" y="3620868"/>
            <a:ext cx="61013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Why Is This Report Important?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685800" y="4301835"/>
            <a:ext cx="8229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/>
              <a:t>Ensures funds are properly spent supporting CTE programs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/>
              <a:t>Captures the true cost of CTE programming.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/>
              <a:t>Data is used annually to calculate Added Cost Factors for each CIP Code.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/>
              <a:t>Required by legislation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utoUpdateAnimBg="0"/>
      <p:bldP spid="7174" grpId="0" autoUpdateAnimBg="0"/>
      <p:bldP spid="717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Run Expenditure Validation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012950"/>
            <a:ext cx="3657600" cy="2101850"/>
          </a:xfrm>
        </p:spPr>
        <p:txBody>
          <a:bodyPr/>
          <a:lstStyle/>
          <a:p>
            <a:pPr marL="234950" indent="-234950" eaLnBrk="1" hangingPunct="1"/>
            <a:r>
              <a:rPr lang="en-US" sz="2000" dirty="0"/>
              <a:t>Click </a:t>
            </a:r>
            <a:r>
              <a:rPr lang="en-US" sz="2000" b="1" dirty="0"/>
              <a:t>Data Entry </a:t>
            </a:r>
            <a:r>
              <a:rPr lang="en-US" sz="1800" b="1" dirty="0">
                <a:sym typeface="Wingdings 3" panose="05040102010807070707" pitchFamily="18" charset="2"/>
              </a:rPr>
              <a:t></a:t>
            </a:r>
            <a:r>
              <a:rPr lang="en-US" sz="2000" b="1" dirty="0"/>
              <a:t> Expenditures</a:t>
            </a:r>
            <a:r>
              <a:rPr lang="en-US" sz="1800" b="1" dirty="0">
                <a:sym typeface="Wingdings 3" panose="05040102010807070707" pitchFamily="18" charset="2"/>
              </a:rPr>
              <a:t> </a:t>
            </a:r>
            <a:r>
              <a:rPr lang="en-US" sz="2000" b="1" dirty="0"/>
              <a:t> Expenditure Review</a:t>
            </a:r>
            <a:r>
              <a:rPr lang="en-US" sz="2000" dirty="0"/>
              <a:t>.</a:t>
            </a:r>
          </a:p>
          <a:p>
            <a:pPr marL="234950" indent="-234950" eaLnBrk="1" hangingPunct="1">
              <a:buFont typeface="Arial" panose="020B0604020202020204" pitchFamily="34" charset="0"/>
              <a:buChar char="•"/>
            </a:pPr>
            <a:r>
              <a:rPr lang="en-US" sz="2000" dirty="0"/>
              <a:t>Select your district.</a:t>
            </a:r>
          </a:p>
          <a:p>
            <a:pPr marL="234950" indent="-234950" eaLnBrk="1" hangingPunct="1">
              <a:buFont typeface="Arial" panose="020B0604020202020204" pitchFamily="34" charset="0"/>
              <a:buChar char="•"/>
            </a:pPr>
            <a:r>
              <a:rPr lang="en-US" sz="2000" dirty="0"/>
              <a:t>Click a [</a:t>
            </a:r>
            <a:r>
              <a:rPr lang="en-US" sz="2000" b="1" dirty="0"/>
              <a:t>VALIDATE</a:t>
            </a:r>
            <a:r>
              <a:rPr lang="en-US" sz="2000" dirty="0"/>
              <a:t>] button to review expenditure entries.</a:t>
            </a:r>
            <a:endParaRPr lang="en-US" sz="1800" dirty="0">
              <a:cs typeface="Times New Roman" pitchFamily="18" charset="0"/>
            </a:endParaRPr>
          </a:p>
        </p:txBody>
      </p:sp>
      <p:pic>
        <p:nvPicPr>
          <p:cNvPr id="1331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37913" y="2133600"/>
            <a:ext cx="4449534" cy="1143000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4">
            <a:extLst>
              <a:ext uri="{FF2B5EF4-FFF2-40B4-BE49-F238E27FC236}">
                <a16:creationId xmlns:a16="http://schemas.microsoft.com/office/drawing/2014/main" id="{B288E0BD-41D6-43DF-8CCE-12FF359B1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3352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34950" indent="-234950" eaLnBrk="1" hangingPunct="1">
              <a:lnSpc>
                <a:spcPct val="90000"/>
              </a:lnSpc>
            </a:pPr>
            <a:r>
              <a:rPr lang="en-US" sz="2000" kern="0" dirty="0"/>
              <a:t>Filter your view by:</a:t>
            </a:r>
          </a:p>
          <a:p>
            <a:pPr marL="574675" lvl="1" indent="-23495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kern="0" dirty="0"/>
              <a:t>Removing labels from the header (Building, PSN, Category).</a:t>
            </a:r>
          </a:p>
          <a:p>
            <a:pPr marL="574675" lvl="1" indent="-23495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kern="0" dirty="0"/>
              <a:t>Dragging additional labels to the header row.</a:t>
            </a:r>
          </a:p>
        </p:txBody>
      </p:sp>
      <p:pic>
        <p:nvPicPr>
          <p:cNvPr id="11" name="Picture 9">
            <a:extLst>
              <a:ext uri="{FF2B5EF4-FFF2-40B4-BE49-F238E27FC236}">
                <a16:creationId xmlns:a16="http://schemas.microsoft.com/office/drawing/2014/main" id="{B7FC9C12-C921-49B4-A49A-CCD0E022C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37913" y="3957888"/>
            <a:ext cx="4449534" cy="2366712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uiExpand="1" build="p" autoUpdateAnimBg="0"/>
      <p:bldP spid="10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Completing Your Report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848600" cy="4343400"/>
          </a:xfrm>
        </p:spPr>
        <p:txBody>
          <a:bodyPr/>
          <a:lstStyle/>
          <a:p>
            <a:pPr marL="609600" indent="-609600" eaLnBrk="1" hangingPunct="1"/>
            <a:r>
              <a:rPr lang="en-US" sz="2400" dirty="0"/>
              <a:t>After all errors are cleared:</a:t>
            </a:r>
          </a:p>
          <a:p>
            <a:pPr marL="990600" lvl="1" indent="-533400" eaLnBrk="1" hangingPunct="1"/>
            <a:r>
              <a:rPr lang="en-US" sz="2000" dirty="0"/>
              <a:t>The </a:t>
            </a:r>
            <a:r>
              <a:rPr lang="en-US" sz="2000" b="1" dirty="0"/>
              <a:t>Complete</a:t>
            </a:r>
            <a:r>
              <a:rPr lang="en-US" sz="2000" dirty="0"/>
              <a:t> button becomes active.</a:t>
            </a:r>
          </a:p>
          <a:p>
            <a:pPr marL="990600" lvl="1" indent="-533400" eaLnBrk="1" hangingPunct="1"/>
            <a:endParaRPr lang="en-US" sz="2000" dirty="0"/>
          </a:p>
          <a:p>
            <a:pPr marL="609600" indent="-609600" eaLnBrk="1" hangingPunct="1"/>
            <a:r>
              <a:rPr lang="en-US" sz="2400" dirty="0">
                <a:cs typeface="Times New Roman" pitchFamily="18" charset="0"/>
              </a:rPr>
              <a:t>When a building is marked complete, the system attempts to E-mail your Fiscal Agency Authorized Official.</a:t>
            </a:r>
          </a:p>
          <a:p>
            <a:pPr marL="990600" lvl="1" indent="-533400" eaLnBrk="1" hangingPunct="1"/>
            <a:r>
              <a:rPr lang="en-US" sz="2000" dirty="0">
                <a:cs typeface="Times New Roman" pitchFamily="18" charset="0"/>
              </a:rPr>
              <a:t>Follow up by contacting your FA personally.</a:t>
            </a:r>
          </a:p>
          <a:p>
            <a:pPr marL="609600" indent="-609600" eaLnBrk="1" hangingPunct="1"/>
            <a:endParaRPr lang="en-US" sz="2400" dirty="0">
              <a:cs typeface="Times New Roman" pitchFamily="18" charset="0"/>
            </a:endParaRPr>
          </a:p>
          <a:p>
            <a:pPr marL="609600" indent="-609600" eaLnBrk="1" hangingPunct="1"/>
            <a:r>
              <a:rPr lang="en-US" sz="2400" dirty="0">
                <a:cs typeface="Times New Roman" pitchFamily="18" charset="0"/>
              </a:rPr>
              <a:t>Export your report to an Excel file.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uiExpand="1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Submitting Your Report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146663"/>
            <a:ext cx="7772400" cy="3962400"/>
          </a:xfrm>
        </p:spPr>
        <p:txBody>
          <a:bodyPr/>
          <a:lstStyle/>
          <a:p>
            <a:pPr marL="234950" indent="-234950" eaLnBrk="1" hangingPunct="1"/>
            <a:r>
              <a:rPr lang="en-US" sz="2400" dirty="0"/>
              <a:t>Reports submitted at the building level are subject to a series of reviews:</a:t>
            </a:r>
          </a:p>
          <a:p>
            <a:pPr marL="234950" indent="-234950" eaLnBrk="1" hangingPunct="1">
              <a:buFontTx/>
              <a:buNone/>
            </a:pPr>
            <a:endParaRPr lang="en-US" sz="2400" dirty="0">
              <a:cs typeface="Times New Roman" pitchFamily="18" charset="0"/>
            </a:endParaRPr>
          </a:p>
          <a:p>
            <a:pPr marL="234950" indent="-234950" algn="ctr" eaLnBrk="1" hangingPunct="1">
              <a:buFontTx/>
              <a:buNone/>
            </a:pPr>
            <a:r>
              <a:rPr lang="en-US" sz="2400" dirty="0">
                <a:cs typeface="Times New Roman" pitchFamily="18" charset="0"/>
              </a:rPr>
              <a:t>Building Level → Fiscal Agent → </a:t>
            </a:r>
          </a:p>
          <a:p>
            <a:pPr marL="234950" indent="-234950" algn="ctr" eaLnBrk="1" hangingPunct="1">
              <a:buFontTx/>
              <a:buNone/>
            </a:pPr>
            <a:r>
              <a:rPr lang="en-US" sz="2400" dirty="0">
                <a:cs typeface="Times New Roman" pitchFamily="18" charset="0"/>
              </a:rPr>
              <a:t>CEPD Administrator → OCTE</a:t>
            </a:r>
          </a:p>
          <a:p>
            <a:pPr marL="234950" indent="-234950" eaLnBrk="1" hangingPunct="1"/>
            <a:endParaRPr lang="en-US" sz="2400" dirty="0">
              <a:cs typeface="Times New Roman" pitchFamily="18" charset="0"/>
            </a:endParaRPr>
          </a:p>
          <a:p>
            <a:pPr marL="234950" indent="-234950" eaLnBrk="1" hangingPunct="1"/>
            <a:r>
              <a:rPr lang="en-US" sz="2400" dirty="0">
                <a:cs typeface="Times New Roman" pitchFamily="18" charset="0"/>
              </a:rPr>
              <a:t>Directions for Fiscal Agent and CEPD Administrator submissions are on the CTEIS Knowledge Base:</a:t>
            </a:r>
          </a:p>
          <a:p>
            <a:pPr marL="0" indent="0" algn="ctr" eaLnBrk="1" hangingPunct="1">
              <a:buNone/>
            </a:pPr>
            <a:r>
              <a:rPr lang="en-US" sz="2400" dirty="0">
                <a:cs typeface="Times New Roman" pitchFamily="18" charset="0"/>
                <a:hlinkClick r:id="rId2"/>
              </a:rPr>
              <a:t>support.cteis.com/Data-Entry/Expenditures</a:t>
            </a:r>
            <a:endParaRPr lang="en-US" sz="2400" dirty="0">
              <a:cs typeface="Times New Roman" pitchFamily="18" charset="0"/>
            </a:endParaRPr>
          </a:p>
          <a:p>
            <a:pPr marL="609600" indent="-609600" eaLnBrk="1" hangingPunct="1">
              <a:buFontTx/>
              <a:buNone/>
            </a:pPr>
            <a:endParaRPr lang="en-US" sz="24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9144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Support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66887"/>
            <a:ext cx="39624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400" u="sng" dirty="0"/>
              <a:t>Technical Help</a:t>
            </a:r>
          </a:p>
          <a:p>
            <a:pPr algn="ctr" eaLnBrk="1" hangingPunct="1"/>
            <a:r>
              <a:rPr lang="en-US" sz="2000" dirty="0"/>
              <a:t>I pushed a button, and nothing happened!</a:t>
            </a:r>
          </a:p>
          <a:p>
            <a:pPr algn="ctr" eaLnBrk="1" hangingPunct="1"/>
            <a:r>
              <a:rPr lang="en-US" sz="2000" dirty="0"/>
              <a:t>Why am I getting this error message?</a:t>
            </a:r>
          </a:p>
          <a:p>
            <a:pPr algn="ctr" eaLnBrk="1" hangingPunct="1"/>
            <a:endParaRPr lang="en-US" sz="2000" dirty="0"/>
          </a:p>
          <a:p>
            <a:pPr algn="ctr" eaLnBrk="1" hangingPunct="1">
              <a:buFontTx/>
              <a:buNone/>
            </a:pPr>
            <a:r>
              <a:rPr lang="en-US" sz="2000" dirty="0"/>
              <a:t>PTD Help Desk</a:t>
            </a:r>
          </a:p>
          <a:p>
            <a:pPr algn="ctr" eaLnBrk="1" hangingPunct="1">
              <a:buFontTx/>
              <a:buNone/>
            </a:pPr>
            <a:r>
              <a:rPr lang="en-US" sz="2000" dirty="0"/>
              <a:t>cteis.help@PTDtechnology.com</a:t>
            </a:r>
          </a:p>
          <a:p>
            <a:pPr algn="ctr" eaLnBrk="1" hangingPunct="1">
              <a:buFontTx/>
              <a:buNone/>
            </a:pPr>
            <a:r>
              <a:rPr lang="en-US" sz="2000" dirty="0"/>
              <a:t>(800) 203-0614 or (517) 333-9363</a:t>
            </a:r>
          </a:p>
          <a:p>
            <a:pPr algn="ctr" eaLnBrk="1" hangingPunct="1">
              <a:buFontTx/>
              <a:buNone/>
            </a:pPr>
            <a:r>
              <a:rPr lang="en-US" sz="2000" dirty="0"/>
              <a:t>Ext. 128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66887"/>
            <a:ext cx="38100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400" u="sng" dirty="0"/>
              <a:t>Policy Help</a:t>
            </a:r>
          </a:p>
          <a:p>
            <a:pPr algn="ctr" eaLnBrk="1" hangingPunct="1"/>
            <a:endParaRPr lang="en-US" sz="2000" dirty="0"/>
          </a:p>
          <a:p>
            <a:pPr algn="ctr" eaLnBrk="1" hangingPunct="1"/>
            <a:r>
              <a:rPr lang="en-US" sz="2000" dirty="0"/>
              <a:t>Where do I find my info?</a:t>
            </a:r>
          </a:p>
          <a:p>
            <a:pPr algn="ctr" eaLnBrk="1" hangingPunct="1"/>
            <a:r>
              <a:rPr lang="en-US" sz="2000" dirty="0"/>
              <a:t>How do I report a credit?</a:t>
            </a:r>
          </a:p>
          <a:p>
            <a:pPr algn="ctr" eaLnBrk="1" hangingPunct="1"/>
            <a:endParaRPr lang="en-US" sz="2000" dirty="0"/>
          </a:p>
          <a:p>
            <a:pPr algn="ctr" eaLnBrk="1" hangingPunct="1"/>
            <a:endParaRPr lang="en-US" sz="2000" dirty="0"/>
          </a:p>
          <a:p>
            <a:pPr algn="ctr" eaLnBrk="1" hangingPunct="1">
              <a:buFontTx/>
              <a:buNone/>
            </a:pPr>
            <a:r>
              <a:rPr lang="en-US" sz="2000" dirty="0"/>
              <a:t>Joan Church</a:t>
            </a:r>
          </a:p>
          <a:p>
            <a:pPr algn="ctr" eaLnBrk="1" hangingPunct="1">
              <a:buFontTx/>
              <a:buNone/>
            </a:pPr>
            <a:r>
              <a:rPr lang="en-US" sz="2000" dirty="0"/>
              <a:t>ChurchJ@michigan.gov</a:t>
            </a:r>
          </a:p>
          <a:p>
            <a:pPr algn="ctr" eaLnBrk="1" hangingPunct="1">
              <a:buFontTx/>
              <a:buNone/>
            </a:pPr>
            <a:r>
              <a:rPr lang="en-US" sz="2000" dirty="0"/>
              <a:t>(517) 335-0360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295400" y="5805487"/>
            <a:ext cx="6934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OCTE Website:   </a:t>
            </a:r>
            <a:r>
              <a:rPr lang="en-US" u="sng" dirty="0">
                <a:solidFill>
                  <a:schemeClr val="tx2"/>
                </a:solidFill>
                <a:hlinkClick r:id="rId2"/>
              </a:rPr>
              <a:t>http://www.michigan.gov/octe</a:t>
            </a:r>
            <a:endParaRPr lang="en-US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13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uiExpand="1" build="p" autoUpdateAnimBg="0" advAuto="0"/>
      <p:bldP spid="3079" grpId="0" uiExpand="1" build="p" autoUpdateAnimBg="0" advAuto="0"/>
      <p:bldP spid="3080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51" y="3962401"/>
            <a:ext cx="3928248" cy="251653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2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295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Modern No. 20" pitchFamily="18" charset="0"/>
              </a:rPr>
              <a:t>Questions?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4572000" y="4114800"/>
            <a:ext cx="4343400" cy="2209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FontTx/>
              <a:buNone/>
              <a:defRPr/>
            </a:pPr>
            <a:endParaRPr lang="en-US" sz="1600" kern="0" dirty="0">
              <a:solidFill>
                <a:schemeClr val="bg1"/>
              </a:solidFill>
              <a:latin typeface="Modern No. 20" pitchFamily="18" charset="0"/>
            </a:endParaRPr>
          </a:p>
          <a:p>
            <a:pPr marL="111125" indent="-111125" algn="ctr" eaLnBrk="1" hangingPunct="1">
              <a:buFontTx/>
              <a:buNone/>
              <a:defRPr/>
            </a:pPr>
            <a:r>
              <a:rPr lang="en-US" sz="2400" kern="0" dirty="0">
                <a:solidFill>
                  <a:schemeClr val="bg1"/>
                </a:solidFill>
                <a:latin typeface="Modern No. 20" pitchFamily="18" charset="0"/>
              </a:rPr>
              <a:t>Don’t forget to fill out our Training Evaluation Form at</a:t>
            </a:r>
          </a:p>
          <a:p>
            <a:pPr algn="ctr" eaLnBrk="1" hangingPunct="1">
              <a:buFontTx/>
              <a:buNone/>
              <a:defRPr/>
            </a:pPr>
            <a:endParaRPr lang="en-US" sz="1200" kern="0" dirty="0">
              <a:solidFill>
                <a:schemeClr val="bg1"/>
              </a:solidFill>
              <a:latin typeface="Modern No. 20" pitchFamily="18" charset="0"/>
            </a:endParaRPr>
          </a:p>
          <a:p>
            <a:pPr marL="117475" indent="-117475" algn="ctr" eaLnBrk="1" hangingPunct="1">
              <a:buFontTx/>
              <a:buNone/>
              <a:defRPr/>
            </a:pPr>
            <a:r>
              <a:rPr lang="en-US" sz="2200" u="sng" kern="0" dirty="0">
                <a:solidFill>
                  <a:schemeClr val="accent6"/>
                </a:solidFill>
                <a:latin typeface="Modern No. 20" pitchFamily="18" charset="0"/>
                <a:hlinkClick r:id="rId3"/>
              </a:rPr>
              <a:t>support.cteis.com/Training/</a:t>
            </a:r>
            <a:br>
              <a:rPr lang="en-US" sz="2200" u="sng" kern="0" dirty="0">
                <a:solidFill>
                  <a:schemeClr val="accent6"/>
                </a:solidFill>
                <a:latin typeface="Modern No. 20" pitchFamily="18" charset="0"/>
                <a:hlinkClick r:id="rId3"/>
              </a:rPr>
            </a:br>
            <a:r>
              <a:rPr lang="en-US" sz="2200" u="sng" kern="0" dirty="0">
                <a:solidFill>
                  <a:schemeClr val="accent6"/>
                </a:solidFill>
                <a:latin typeface="Modern No. 20" pitchFamily="18" charset="0"/>
                <a:hlinkClick r:id="rId3"/>
              </a:rPr>
              <a:t>Registration-General-Info</a:t>
            </a:r>
            <a:endParaRPr lang="en-US" sz="2200" u="sng" kern="0" dirty="0">
              <a:solidFill>
                <a:schemeClr val="accent6"/>
              </a:solidFill>
              <a:latin typeface="Modern No. 20" pitchFamily="18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905000" y="2743200"/>
            <a:ext cx="5257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 dirty="0">
                <a:solidFill>
                  <a:schemeClr val="tx2"/>
                </a:solidFill>
                <a:latin typeface="Modern No. 20" pitchFamily="18" charset="0"/>
              </a:rPr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13" grpId="0" uiExpand="1" build="p" autoUpdateAnimBg="0" advAuto="1000"/>
      <p:bldP spid="1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DEC1B-09D3-4847-9FDA-761DD7F98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Expenditures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173EF5-0EE8-26A6-6004-D27D09FD8C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1094" y="1524000"/>
            <a:ext cx="6881812" cy="520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104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75C84-5243-4E37-B556-4FF910B1A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All Expenditures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1EC3E2-A380-4080-8AEC-DDCD43DF10F1}"/>
              </a:ext>
            </a:extLst>
          </p:cNvPr>
          <p:cNvSpPr txBox="1"/>
          <p:nvPr/>
        </p:nvSpPr>
        <p:spPr>
          <a:xfrm>
            <a:off x="457200" y="22098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Meet the requirement to expend funds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61a1 funds must match your 61a1 Expenditures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Totaled at the Fiscal Agency level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61b funds must match your 61b Expenditures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Totaled at the 61b Fiscal ISD Level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Required Expenditures (75% of the added cost of the program)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Program Improvement Requirement – 90%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Program Cost Determination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Feeds back into the funding formula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784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CCCC4-BC6A-F645-A332-6C8130E46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61a1 and 61b Matches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F871FE-E857-5B12-08A1-1D35CD8A5E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3957" y="1717964"/>
            <a:ext cx="6256086" cy="499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957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9144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Support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66887"/>
            <a:ext cx="39624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400" u="sng" dirty="0"/>
              <a:t>Technical Help</a:t>
            </a:r>
          </a:p>
          <a:p>
            <a:pPr algn="ctr" eaLnBrk="1" hangingPunct="1"/>
            <a:r>
              <a:rPr lang="en-US" sz="2000" dirty="0"/>
              <a:t>I pushed a button, and nothing happened!</a:t>
            </a:r>
          </a:p>
          <a:p>
            <a:pPr algn="ctr" eaLnBrk="1" hangingPunct="1"/>
            <a:r>
              <a:rPr lang="en-US" sz="2000" dirty="0"/>
              <a:t>Why am I getting this error message?</a:t>
            </a:r>
          </a:p>
          <a:p>
            <a:pPr algn="ctr" eaLnBrk="1" hangingPunct="1"/>
            <a:endParaRPr lang="en-US" sz="2000" dirty="0"/>
          </a:p>
          <a:p>
            <a:pPr algn="ctr" eaLnBrk="1" hangingPunct="1">
              <a:buFontTx/>
              <a:buNone/>
            </a:pPr>
            <a:r>
              <a:rPr lang="en-US" sz="2000" dirty="0"/>
              <a:t>PTD Help Desk</a:t>
            </a:r>
          </a:p>
          <a:p>
            <a:pPr algn="ctr" eaLnBrk="1" hangingPunct="1">
              <a:buFontTx/>
              <a:buNone/>
            </a:pPr>
            <a:r>
              <a:rPr lang="en-US" sz="2000" dirty="0"/>
              <a:t>cteis.help@PTDtechnology.com</a:t>
            </a:r>
          </a:p>
          <a:p>
            <a:pPr algn="ctr" eaLnBrk="1" hangingPunct="1">
              <a:buFontTx/>
              <a:buNone/>
            </a:pPr>
            <a:r>
              <a:rPr lang="en-US" sz="2000" dirty="0"/>
              <a:t>(800) 203-0614 or (517) 333-9363</a:t>
            </a:r>
          </a:p>
          <a:p>
            <a:pPr algn="ctr" eaLnBrk="1" hangingPunct="1">
              <a:buFontTx/>
              <a:buNone/>
            </a:pPr>
            <a:r>
              <a:rPr lang="en-US" sz="2000" dirty="0"/>
              <a:t>Ext. 128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66887"/>
            <a:ext cx="38100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400" u="sng" dirty="0"/>
              <a:t>Policy Help</a:t>
            </a:r>
          </a:p>
          <a:p>
            <a:pPr algn="ctr" eaLnBrk="1" hangingPunct="1"/>
            <a:endParaRPr lang="en-US" sz="2000" dirty="0"/>
          </a:p>
          <a:p>
            <a:pPr algn="ctr" eaLnBrk="1" hangingPunct="1"/>
            <a:r>
              <a:rPr lang="en-US" sz="2000" dirty="0"/>
              <a:t>Where do I find my info?</a:t>
            </a:r>
          </a:p>
          <a:p>
            <a:pPr algn="ctr" eaLnBrk="1" hangingPunct="1"/>
            <a:r>
              <a:rPr lang="en-US" sz="2000" dirty="0"/>
              <a:t>How do I report a credit?</a:t>
            </a:r>
          </a:p>
          <a:p>
            <a:pPr algn="ctr" eaLnBrk="1" hangingPunct="1"/>
            <a:endParaRPr lang="en-US" sz="2000" dirty="0"/>
          </a:p>
          <a:p>
            <a:pPr algn="ctr" eaLnBrk="1" hangingPunct="1"/>
            <a:endParaRPr lang="en-US" sz="2000" dirty="0"/>
          </a:p>
          <a:p>
            <a:pPr algn="ctr" eaLnBrk="1" hangingPunct="1">
              <a:buFontTx/>
              <a:buNone/>
            </a:pPr>
            <a:r>
              <a:rPr lang="en-US" sz="2000" dirty="0"/>
              <a:t>Joan Church</a:t>
            </a:r>
          </a:p>
          <a:p>
            <a:pPr algn="ctr" eaLnBrk="1" hangingPunct="1">
              <a:buFontTx/>
              <a:buNone/>
            </a:pPr>
            <a:r>
              <a:rPr lang="en-US" sz="2000" dirty="0"/>
              <a:t>ChurchJ@michigan.gov</a:t>
            </a:r>
          </a:p>
          <a:p>
            <a:pPr algn="ctr" eaLnBrk="1" hangingPunct="1">
              <a:buFontTx/>
              <a:buNone/>
            </a:pPr>
            <a:r>
              <a:rPr lang="en-US" sz="2000" dirty="0"/>
              <a:t>(517) 335-0360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295400" y="5805487"/>
            <a:ext cx="6934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OCTE Website:   </a:t>
            </a:r>
            <a:r>
              <a:rPr lang="en-US" u="sng" dirty="0">
                <a:solidFill>
                  <a:schemeClr val="tx2"/>
                </a:solidFill>
                <a:hlinkClick r:id="rId2"/>
              </a:rPr>
              <a:t>http://www.michigan.gov/octe</a:t>
            </a:r>
            <a:endParaRPr lang="en-US" u="sng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uiExpand="1" build="p" autoUpdateAnimBg="0" advAuto="0"/>
      <p:bldP spid="3079" grpId="0" uiExpand="1" build="p" autoUpdateAnimBg="0" advAuto="0"/>
      <p:bldP spid="308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OCTE Expenditures Guidance Workbooks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28700" y="2590800"/>
            <a:ext cx="7429500" cy="3124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400" dirty="0"/>
              <a:t>Located on the CTEIS Knowledge Base:</a:t>
            </a:r>
            <a:br>
              <a:rPr lang="en-US" sz="2400" dirty="0"/>
            </a:br>
            <a:r>
              <a:rPr lang="en-US" sz="2200" dirty="0">
                <a:hlinkClick r:id="rId2"/>
              </a:rPr>
              <a:t>support.cteis.com/Data-Entry/Expenditures</a:t>
            </a:r>
            <a:endParaRPr lang="en-US" sz="2200" dirty="0"/>
          </a:p>
          <a:p>
            <a:pPr marL="609600" indent="-609600" eaLnBrk="1" hangingPunct="1">
              <a:lnSpc>
                <a:spcPct val="90000"/>
              </a:lnSpc>
            </a:pPr>
            <a:endParaRPr lang="en-US" sz="2400" dirty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dirty="0"/>
              <a:t>Allowable expenditures.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2400" dirty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dirty="0"/>
              <a:t>Function/object code categories and descriptions.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2400" dirty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dirty="0"/>
              <a:t>Program improvement items.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Logging In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Make sure you have a </a:t>
            </a:r>
            <a:r>
              <a:rPr lang="en-US" sz="2400" dirty="0" err="1"/>
              <a:t>MILogin</a:t>
            </a:r>
            <a:r>
              <a:rPr lang="en-US" sz="2400" dirty="0"/>
              <a:t> Account:</a:t>
            </a:r>
          </a:p>
          <a:p>
            <a:pPr lvl="1" eaLnBrk="1" hangingPunct="1">
              <a:defRPr/>
            </a:pPr>
            <a:r>
              <a:rPr lang="en-US" sz="2000" dirty="0"/>
              <a:t>No longer using MEIS</a:t>
            </a:r>
          </a:p>
          <a:p>
            <a:pPr lvl="1" eaLnBrk="1" hangingPunct="1">
              <a:defRPr/>
            </a:pPr>
            <a:r>
              <a:rPr lang="en-US" sz="2000" dirty="0">
                <a:hlinkClick r:id="rId2"/>
              </a:rPr>
              <a:t>https://milogintp.michigan.gov/</a:t>
            </a:r>
            <a:endParaRPr lang="en-US" sz="2000" dirty="0"/>
          </a:p>
          <a:p>
            <a:pPr lvl="1" eaLnBrk="1" hangingPunct="1">
              <a:defRPr/>
            </a:pPr>
            <a:r>
              <a:rPr lang="en-US" sz="2000" dirty="0"/>
              <a:t>If have old MEIS, link to </a:t>
            </a:r>
            <a:r>
              <a:rPr lang="en-US" sz="2000" dirty="0" err="1"/>
              <a:t>MiLogin</a:t>
            </a:r>
            <a:endParaRPr lang="en-US" sz="2000" dirty="0"/>
          </a:p>
          <a:p>
            <a:pPr eaLnBrk="1" hangingPunct="1">
              <a:defRPr/>
            </a:pPr>
            <a:r>
              <a:rPr lang="en-US" sz="2400" dirty="0"/>
              <a:t>Your </a:t>
            </a:r>
            <a:r>
              <a:rPr lang="en-US" sz="2400" b="1" dirty="0"/>
              <a:t>Fiscal Agency Authorized Official</a:t>
            </a:r>
            <a:r>
              <a:rPr lang="en-US" sz="2400" dirty="0"/>
              <a:t> (Level 5 Official) will authorize your </a:t>
            </a:r>
            <a:r>
              <a:rPr lang="en-US" sz="2400"/>
              <a:t>MILogin </a:t>
            </a:r>
            <a:r>
              <a:rPr lang="en-US" sz="2400" dirty="0"/>
              <a:t>account for CTEIS.</a:t>
            </a:r>
          </a:p>
          <a:p>
            <a:pPr eaLnBrk="1" hangingPunct="1">
              <a:defRPr/>
            </a:pPr>
            <a:r>
              <a:rPr lang="en-US" sz="2400" dirty="0"/>
              <a:t>Navigate to </a:t>
            </a:r>
            <a:r>
              <a:rPr lang="en-US" sz="2400" dirty="0" err="1"/>
              <a:t>MiloginTP</a:t>
            </a:r>
            <a:r>
              <a:rPr lang="en-US" sz="2400" dirty="0"/>
              <a:t> (</a:t>
            </a:r>
            <a:r>
              <a:rPr lang="en-US" sz="2400" dirty="0">
                <a:hlinkClick r:id="rId2"/>
              </a:rPr>
              <a:t>https://milogintp.michigan.gov/</a:t>
            </a:r>
            <a:r>
              <a:rPr lang="en-US" sz="2400" dirty="0"/>
              <a:t>)  (or </a:t>
            </a:r>
            <a:r>
              <a:rPr lang="en-US" sz="2400" dirty="0">
                <a:hlinkClick r:id="rId3"/>
              </a:rPr>
              <a:t>train.cteis.com</a:t>
            </a:r>
            <a:r>
              <a:rPr lang="en-US" sz="2400" dirty="0"/>
              <a:t>).</a:t>
            </a:r>
          </a:p>
          <a:p>
            <a:pPr eaLnBrk="1" hangingPunct="1">
              <a:defRPr/>
            </a:pPr>
            <a:r>
              <a:rPr lang="en-US" sz="2400" dirty="0"/>
              <a:t>Enter your </a:t>
            </a:r>
            <a:r>
              <a:rPr lang="en-US" sz="2400" dirty="0" err="1"/>
              <a:t>Milogin</a:t>
            </a:r>
            <a:r>
              <a:rPr lang="en-US" sz="2400" dirty="0"/>
              <a:t> username and Password.</a:t>
            </a:r>
          </a:p>
          <a:p>
            <a:pPr eaLnBrk="1" hangingPunct="1">
              <a:defRPr/>
            </a:pPr>
            <a:r>
              <a:rPr lang="en-US" sz="2400" dirty="0"/>
              <a:t>Make sure your Level 5 Official has given you access to the </a:t>
            </a:r>
            <a:r>
              <a:rPr lang="en-US" sz="2400" b="1" dirty="0"/>
              <a:t>Data Entry</a:t>
            </a:r>
            <a:r>
              <a:rPr lang="en-US" sz="2400" dirty="0"/>
              <a:t> menu and the </a:t>
            </a:r>
            <a:r>
              <a:rPr lang="en-US" sz="2400" b="1" dirty="0"/>
              <a:t>Expenditures</a:t>
            </a:r>
            <a:r>
              <a:rPr lang="en-US" sz="2400" dirty="0"/>
              <a:t> module.</a:t>
            </a: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1828800" y="15144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Modern No. 20" panose="02070704070505020303" pitchFamily="18" charset="0"/>
              </a:rPr>
              <a:t>The 4-Step Process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7543800" cy="4419600"/>
          </a:xfrm>
        </p:spPr>
        <p:txBody>
          <a:bodyPr/>
          <a:lstStyle/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>
                <a:solidFill>
                  <a:srgbClr val="FF0000"/>
                </a:solidFill>
              </a:rPr>
              <a:t>Collect expenditure information from appropriate personnel.</a:t>
            </a:r>
          </a:p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/>
              <a:t>Enter expenditure records.</a:t>
            </a:r>
          </a:p>
          <a:p>
            <a:pPr marL="1009650" lvl="1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000" dirty="0"/>
              <a:t>Enter Manually</a:t>
            </a:r>
          </a:p>
          <a:p>
            <a:pPr marL="1009650" lvl="1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000" dirty="0"/>
              <a:t>Create distribution tables (optional).</a:t>
            </a:r>
          </a:p>
          <a:p>
            <a:pPr marL="1009650" lvl="1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000" dirty="0"/>
              <a:t>Import</a:t>
            </a:r>
          </a:p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/>
              <a:t>Run expenditures validation.</a:t>
            </a:r>
          </a:p>
          <a:p>
            <a:pPr marL="609600" indent="-609600" eaLnBrk="1" hangingPunct="1">
              <a:spcBef>
                <a:spcPts val="1800"/>
              </a:spcBef>
              <a:buFontTx/>
              <a:buAutoNum type="arabicPeriod"/>
            </a:pPr>
            <a:r>
              <a:rPr lang="en-US" sz="2800" dirty="0"/>
              <a:t>Submit your final Expenditures Report.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CTEIS Presentatio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62699"/>
      </a:hlink>
      <a:folHlink>
        <a:srgbClr val="0070C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8ECB4CB670F349B8DEB7DBCC547AC0" ma:contentTypeVersion="10" ma:contentTypeDescription="Create a new document." ma:contentTypeScope="" ma:versionID="b0770196904c139441037bc0eb9c67f3">
  <xsd:schema xmlns:xsd="http://www.w3.org/2001/XMLSchema" xmlns:xs="http://www.w3.org/2001/XMLSchema" xmlns:p="http://schemas.microsoft.com/office/2006/metadata/properties" xmlns:ns2="a51d8434-7a52-4372-b4c0-916fbd8807d6" targetNamespace="http://schemas.microsoft.com/office/2006/metadata/properties" ma:root="true" ma:fieldsID="4271ce55e44490d7559eeace9e3363db" ns2:_="">
    <xsd:import namespace="a51d8434-7a52-4372-b4c0-916fbd8807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1d8434-7a52-4372-b4c0-916fbd8807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Length (seconds)" ma:internalName="MediaLengthInSeconds" ma:readOnly="true">
      <xsd:simpleType>
        <xsd:restriction base="dms:Unknown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A7837E-B065-463F-AFBE-2156E5435623}">
  <ds:schemaRefs>
    <ds:schemaRef ds:uri="http://purl.org/dc/terms/"/>
    <ds:schemaRef ds:uri="a51d8434-7a52-4372-b4c0-916fbd8807d6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08F355C-F92A-4EEC-B5F1-6BAA9903EB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23AF7B-EAA4-49AD-B2B0-F5C7B394D7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1d8434-7a52-4372-b4c0-916fbd8807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6204</TotalTime>
  <Words>1261</Words>
  <Application>Microsoft Office PowerPoint</Application>
  <PresentationFormat>On-screen Show (4:3)</PresentationFormat>
  <Paragraphs>227</Paragraphs>
  <Slides>24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Courier New</vt:lpstr>
      <vt:lpstr>Georgia</vt:lpstr>
      <vt:lpstr>Modern No. 20</vt:lpstr>
      <vt:lpstr>Times New Roman</vt:lpstr>
      <vt:lpstr>Wingdings 2</vt:lpstr>
      <vt:lpstr>Default Design</vt:lpstr>
      <vt:lpstr>PowerPoint Presentation</vt:lpstr>
      <vt:lpstr>What Is the Expenditures Report?</vt:lpstr>
      <vt:lpstr>Expenditures</vt:lpstr>
      <vt:lpstr>Report All Expenditures</vt:lpstr>
      <vt:lpstr>61a1 and 61b Matches</vt:lpstr>
      <vt:lpstr>Support</vt:lpstr>
      <vt:lpstr>OCTE Expenditures Guidance Workbooks</vt:lpstr>
      <vt:lpstr>Logging In</vt:lpstr>
      <vt:lpstr>The 4-Step Process</vt:lpstr>
      <vt:lpstr>What Information Do I Report?</vt:lpstr>
      <vt:lpstr>Collecting Expenditure Information</vt:lpstr>
      <vt:lpstr>Generating a Blank Worksheet</vt:lpstr>
      <vt:lpstr>The 4-Step Process</vt:lpstr>
      <vt:lpstr>Enter Expenditure Records</vt:lpstr>
      <vt:lpstr>Entering Expenditure Records</vt:lpstr>
      <vt:lpstr>The 4-Step Process</vt:lpstr>
      <vt:lpstr>Distribution Tables</vt:lpstr>
      <vt:lpstr>The 4-Step Process</vt:lpstr>
      <vt:lpstr>The 4-Step Process</vt:lpstr>
      <vt:lpstr>Run Expenditure Validation</vt:lpstr>
      <vt:lpstr>Completing Your Report</vt:lpstr>
      <vt:lpstr>Submitting Your Report</vt:lpstr>
      <vt:lpstr>Support</vt:lpstr>
      <vt:lpstr>Questions?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</dc:creator>
  <cp:lastModifiedBy>Dwanna McCreary</cp:lastModifiedBy>
  <cp:revision>168</cp:revision>
  <dcterms:created xsi:type="dcterms:W3CDTF">2011-09-30T11:45:47Z</dcterms:created>
  <dcterms:modified xsi:type="dcterms:W3CDTF">2022-10-19T17:22:31Z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0x010100D98ECB4CB670F349B8DEB7DBCC547AC0</vt:lpwstr>
  </property>
</Properties>
</file>